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5" r:id="rId1"/>
  </p:sldMasterIdLst>
  <p:notesMasterIdLst>
    <p:notesMasterId r:id="rId40"/>
  </p:notesMasterIdLst>
  <p:sldIdLst>
    <p:sldId id="375" r:id="rId2"/>
    <p:sldId id="380" r:id="rId3"/>
    <p:sldId id="381" r:id="rId4"/>
    <p:sldId id="441" r:id="rId5"/>
    <p:sldId id="450" r:id="rId6"/>
    <p:sldId id="451" r:id="rId7"/>
    <p:sldId id="442" r:id="rId8"/>
    <p:sldId id="453" r:id="rId9"/>
    <p:sldId id="449" r:id="rId10"/>
    <p:sldId id="452" r:id="rId11"/>
    <p:sldId id="389" r:id="rId12"/>
    <p:sldId id="393" r:id="rId13"/>
    <p:sldId id="437" r:id="rId14"/>
    <p:sldId id="444" r:id="rId15"/>
    <p:sldId id="454" r:id="rId16"/>
    <p:sldId id="439" r:id="rId17"/>
    <p:sldId id="355" r:id="rId18"/>
    <p:sldId id="455" r:id="rId19"/>
    <p:sldId id="440" r:id="rId20"/>
    <p:sldId id="391" r:id="rId21"/>
    <p:sldId id="392" r:id="rId22"/>
    <p:sldId id="438" r:id="rId23"/>
    <p:sldId id="433" r:id="rId24"/>
    <p:sldId id="434" r:id="rId25"/>
    <p:sldId id="435" r:id="rId26"/>
    <p:sldId id="445" r:id="rId27"/>
    <p:sldId id="446" r:id="rId28"/>
    <p:sldId id="356" r:id="rId29"/>
    <p:sldId id="334" r:id="rId30"/>
    <p:sldId id="394" r:id="rId31"/>
    <p:sldId id="365" r:id="rId32"/>
    <p:sldId id="447" r:id="rId33"/>
    <p:sldId id="448" r:id="rId34"/>
    <p:sldId id="390" r:id="rId35"/>
    <p:sldId id="357" r:id="rId36"/>
    <p:sldId id="358" r:id="rId37"/>
    <p:sldId id="338" r:id="rId38"/>
    <p:sldId id="25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5"/>
    <p:restoredTop sz="94663"/>
  </p:normalViewPr>
  <p:slideViewPr>
    <p:cSldViewPr snapToGrid="0" snapToObjects="1">
      <p:cViewPr varScale="1">
        <p:scale>
          <a:sx n="91" d="100"/>
          <a:sy n="91" d="100"/>
        </p:scale>
        <p:origin x="1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006E7-6FAF-4685-BB9D-B4CC27D04D49}"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58FC6FD-9973-4777-A250-20A6006D3A0D}">
      <dgm:prSet custT="1"/>
      <dgm:spPr/>
      <dgm:t>
        <a:bodyPr/>
        <a:lstStyle/>
        <a:p>
          <a:pPr>
            <a:lnSpc>
              <a:spcPct val="100000"/>
            </a:lnSpc>
            <a:defRPr b="1"/>
          </a:pPr>
          <a:r>
            <a:rPr lang="en-US" sz="1600" b="1" i="1" dirty="0"/>
            <a:t>There are Generally 3 Options In How To Interpret the Bible:  </a:t>
          </a:r>
          <a:endParaRPr lang="en-US" sz="1600" dirty="0"/>
        </a:p>
      </dgm:t>
    </dgm:pt>
    <dgm:pt modelId="{1AB2B220-E4AC-48D8-A3DD-2884618223DD}" type="parTrans" cxnId="{081E628E-400B-4EB5-8E5C-4FC9968A03D8}">
      <dgm:prSet/>
      <dgm:spPr/>
      <dgm:t>
        <a:bodyPr/>
        <a:lstStyle/>
        <a:p>
          <a:endParaRPr lang="en-US"/>
        </a:p>
      </dgm:t>
    </dgm:pt>
    <dgm:pt modelId="{3558E924-E7D0-4817-B2CD-D9003B214B46}" type="sibTrans" cxnId="{081E628E-400B-4EB5-8E5C-4FC9968A03D8}">
      <dgm:prSet/>
      <dgm:spPr/>
      <dgm:t>
        <a:bodyPr/>
        <a:lstStyle/>
        <a:p>
          <a:endParaRPr lang="en-US"/>
        </a:p>
      </dgm:t>
    </dgm:pt>
    <dgm:pt modelId="{39B9847A-E36A-40A4-AA11-5D94E5626110}">
      <dgm:prSet custT="1"/>
      <dgm:spPr/>
      <dgm:t>
        <a:bodyPr/>
        <a:lstStyle/>
        <a:p>
          <a:pPr>
            <a:lnSpc>
              <a:spcPct val="100000"/>
            </a:lnSpc>
            <a:defRPr b="1"/>
          </a:pPr>
          <a:r>
            <a:rPr lang="en-US" sz="1600" b="1" i="1" dirty="0"/>
            <a:t>Read it Individually:   Susceptible to MY own socio-cultural and sinful bias. (Individual) </a:t>
          </a:r>
          <a:endParaRPr lang="en-US" sz="1600" dirty="0"/>
        </a:p>
      </dgm:t>
    </dgm:pt>
    <dgm:pt modelId="{8B057976-9333-4B07-946A-C262263270B1}" type="parTrans" cxnId="{B24E9D34-F187-4F0D-BA6F-5114B8E0397B}">
      <dgm:prSet/>
      <dgm:spPr/>
      <dgm:t>
        <a:bodyPr/>
        <a:lstStyle/>
        <a:p>
          <a:endParaRPr lang="en-US"/>
        </a:p>
      </dgm:t>
    </dgm:pt>
    <dgm:pt modelId="{FE84D020-9ECC-4879-9AD9-B9A0302FEC49}" type="sibTrans" cxnId="{B24E9D34-F187-4F0D-BA6F-5114B8E0397B}">
      <dgm:prSet/>
      <dgm:spPr/>
      <dgm:t>
        <a:bodyPr/>
        <a:lstStyle/>
        <a:p>
          <a:endParaRPr lang="en-US"/>
        </a:p>
      </dgm:t>
    </dgm:pt>
    <dgm:pt modelId="{AEBFACD2-B5B7-44F4-8089-5187BD98FF9B}">
      <dgm:prSet custT="1"/>
      <dgm:spPr/>
      <dgm:t>
        <a:bodyPr/>
        <a:lstStyle/>
        <a:p>
          <a:pPr>
            <a:lnSpc>
              <a:spcPct val="100000"/>
            </a:lnSpc>
          </a:pPr>
          <a:r>
            <a:rPr lang="en-US" sz="1200" b="1" i="1" dirty="0"/>
            <a:t>1 Tim. 4:16</a:t>
          </a:r>
          <a:r>
            <a:rPr lang="en-US" sz="1200" i="1" dirty="0"/>
            <a:t>  Keep a close watch on yourself and on the teaching. Persist in this, for by so doing you will save  both yourself and  your hearers.</a:t>
          </a:r>
          <a:endParaRPr lang="en-US" sz="1200" dirty="0"/>
        </a:p>
      </dgm:t>
    </dgm:pt>
    <dgm:pt modelId="{CB1A57CE-2043-466E-BD06-AA131AEBCCB9}" type="parTrans" cxnId="{9C0ED999-7298-4881-B4C8-199E5739C3DE}">
      <dgm:prSet/>
      <dgm:spPr/>
      <dgm:t>
        <a:bodyPr/>
        <a:lstStyle/>
        <a:p>
          <a:endParaRPr lang="en-US"/>
        </a:p>
      </dgm:t>
    </dgm:pt>
    <dgm:pt modelId="{BE5EEFDE-D5DE-4F58-BDDF-43BBFFC09BF5}" type="sibTrans" cxnId="{9C0ED999-7298-4881-B4C8-199E5739C3DE}">
      <dgm:prSet/>
      <dgm:spPr/>
      <dgm:t>
        <a:bodyPr/>
        <a:lstStyle/>
        <a:p>
          <a:endParaRPr lang="en-US"/>
        </a:p>
      </dgm:t>
    </dgm:pt>
    <dgm:pt modelId="{8AD689EC-A3EB-4AB0-8D28-C9AC354BCD77}">
      <dgm:prSet custT="1"/>
      <dgm:spPr/>
      <dgm:t>
        <a:bodyPr/>
        <a:lstStyle/>
        <a:p>
          <a:pPr>
            <a:lnSpc>
              <a:spcPct val="100000"/>
            </a:lnSpc>
            <a:defRPr b="1"/>
          </a:pPr>
          <a:r>
            <a:rPr lang="en-US" sz="1600" b="1" i="1" dirty="0"/>
            <a:t>Read it within the historically bound “bubble” of my particular and local community  as to be susceptible to OUR social-cultural and sinful biases.  (Sectarian)  .   </a:t>
          </a:r>
          <a:endParaRPr lang="en-US" sz="1600" dirty="0"/>
        </a:p>
      </dgm:t>
    </dgm:pt>
    <dgm:pt modelId="{610F997B-B342-4C14-9A6F-258E12786B32}" type="parTrans" cxnId="{F5C9445E-37AF-4DC4-A533-4F21622744FA}">
      <dgm:prSet/>
      <dgm:spPr/>
      <dgm:t>
        <a:bodyPr/>
        <a:lstStyle/>
        <a:p>
          <a:endParaRPr lang="en-US"/>
        </a:p>
      </dgm:t>
    </dgm:pt>
    <dgm:pt modelId="{D7E9C63C-7E55-4D6A-9802-DA101C9B0A63}" type="sibTrans" cxnId="{F5C9445E-37AF-4DC4-A533-4F21622744FA}">
      <dgm:prSet/>
      <dgm:spPr/>
      <dgm:t>
        <a:bodyPr/>
        <a:lstStyle/>
        <a:p>
          <a:endParaRPr lang="en-US"/>
        </a:p>
      </dgm:t>
    </dgm:pt>
    <dgm:pt modelId="{A7546C8E-7B89-465A-ADD8-595661815C84}">
      <dgm:prSet custT="1"/>
      <dgm:spPr/>
      <dgm:t>
        <a:bodyPr/>
        <a:lstStyle/>
        <a:p>
          <a:pPr>
            <a:lnSpc>
              <a:spcPct val="100000"/>
            </a:lnSpc>
          </a:pPr>
          <a:r>
            <a:rPr lang="en-US" sz="1200" b="1" dirty="0"/>
            <a:t>Gal. 3:28 </a:t>
          </a:r>
          <a:r>
            <a:rPr lang="en-US" sz="1200" dirty="0"/>
            <a:t>There is neither Jew nor Greek, there is neither slave  nor free,  there is no male and female, for you are all one in Christ Jesus.</a:t>
          </a:r>
        </a:p>
      </dgm:t>
    </dgm:pt>
    <dgm:pt modelId="{60050C75-0880-4F7B-B397-593E774C99C5}" type="parTrans" cxnId="{42746D4B-DF93-4991-8880-7757D36C29FE}">
      <dgm:prSet/>
      <dgm:spPr/>
      <dgm:t>
        <a:bodyPr/>
        <a:lstStyle/>
        <a:p>
          <a:endParaRPr lang="en-US"/>
        </a:p>
      </dgm:t>
    </dgm:pt>
    <dgm:pt modelId="{B7BA2F63-C1A0-44B6-B785-6ECBBE1A22D3}" type="sibTrans" cxnId="{42746D4B-DF93-4991-8880-7757D36C29FE}">
      <dgm:prSet/>
      <dgm:spPr/>
      <dgm:t>
        <a:bodyPr/>
        <a:lstStyle/>
        <a:p>
          <a:endParaRPr lang="en-US"/>
        </a:p>
      </dgm:t>
    </dgm:pt>
    <dgm:pt modelId="{FF40DE70-A28F-4515-87F8-2EC77798CFE9}">
      <dgm:prSet custT="1"/>
      <dgm:spPr/>
      <dgm:t>
        <a:bodyPr/>
        <a:lstStyle/>
        <a:p>
          <a:pPr>
            <a:lnSpc>
              <a:spcPct val="100000"/>
            </a:lnSpc>
            <a:defRPr b="1"/>
          </a:pPr>
          <a:r>
            <a:rPr lang="en-US" sz="1600" b="1" i="1" dirty="0"/>
            <a:t>Read it </a:t>
          </a:r>
          <a:r>
            <a:rPr lang="en-US" sz="1600" b="1" i="1" dirty="0" err="1"/>
            <a:t>Confessionally</a:t>
          </a:r>
          <a:r>
            <a:rPr lang="en-US" sz="1600" b="1" i="1" dirty="0"/>
            <a:t> (using confessions of faith passed down) with the community of faith of every age and place toward a consensus that transcends the bias of a particular time and/or culture.</a:t>
          </a:r>
          <a:endParaRPr lang="en-US" sz="1600" dirty="0"/>
        </a:p>
      </dgm:t>
    </dgm:pt>
    <dgm:pt modelId="{C9D20B78-A9BC-482D-8FF4-30A9582E900E}" type="parTrans" cxnId="{821F3544-7015-4FE4-BBC9-D71AD7788912}">
      <dgm:prSet/>
      <dgm:spPr/>
      <dgm:t>
        <a:bodyPr/>
        <a:lstStyle/>
        <a:p>
          <a:endParaRPr lang="en-US"/>
        </a:p>
      </dgm:t>
    </dgm:pt>
    <dgm:pt modelId="{E9BF1265-9F4E-421B-B063-98CB1A4819E6}" type="sibTrans" cxnId="{821F3544-7015-4FE4-BBC9-D71AD7788912}">
      <dgm:prSet/>
      <dgm:spPr/>
      <dgm:t>
        <a:bodyPr/>
        <a:lstStyle/>
        <a:p>
          <a:endParaRPr lang="en-US"/>
        </a:p>
      </dgm:t>
    </dgm:pt>
    <dgm:pt modelId="{762D95FF-6084-4052-A030-EE2C50E08CDF}">
      <dgm:prSet custT="1"/>
      <dgm:spPr/>
      <dgm:t>
        <a:bodyPr/>
        <a:lstStyle/>
        <a:p>
          <a:pPr>
            <a:lnSpc>
              <a:spcPct val="100000"/>
            </a:lnSpc>
          </a:pPr>
          <a:r>
            <a:rPr lang="en-US" sz="1200" b="1" i="1" dirty="0"/>
            <a:t>1Tim. 3:15</a:t>
          </a:r>
          <a:r>
            <a:rPr lang="en-US" sz="1200" i="1" dirty="0"/>
            <a:t> if I delay, you may know how one ought to behave in the household of God, which is the church of the living God, a </a:t>
          </a:r>
          <a:r>
            <a:rPr lang="en-US" sz="1200" b="1" i="1" dirty="0"/>
            <a:t>pillar </a:t>
          </a:r>
          <a:r>
            <a:rPr lang="en-US" sz="1200" i="1" dirty="0"/>
            <a:t>and buttress of the truth. </a:t>
          </a:r>
          <a:endParaRPr lang="en-US" sz="1200" dirty="0"/>
        </a:p>
      </dgm:t>
    </dgm:pt>
    <dgm:pt modelId="{A30A8FA4-2DCD-49CD-AD1A-87D7692340E8}" type="parTrans" cxnId="{EFA98331-46E1-4B3E-91B8-69649DF79A8E}">
      <dgm:prSet/>
      <dgm:spPr/>
      <dgm:t>
        <a:bodyPr/>
        <a:lstStyle/>
        <a:p>
          <a:endParaRPr lang="en-US"/>
        </a:p>
      </dgm:t>
    </dgm:pt>
    <dgm:pt modelId="{4B2F3FBE-B08F-4A28-BBBF-6D97B4A07B7A}" type="sibTrans" cxnId="{EFA98331-46E1-4B3E-91B8-69649DF79A8E}">
      <dgm:prSet/>
      <dgm:spPr/>
      <dgm:t>
        <a:bodyPr/>
        <a:lstStyle/>
        <a:p>
          <a:endParaRPr lang="en-US"/>
        </a:p>
      </dgm:t>
    </dgm:pt>
    <dgm:pt modelId="{2CB36B61-BC02-48EE-AAC1-C2D1B5809A4C}" type="pres">
      <dgm:prSet presAssocID="{8DC006E7-6FAF-4685-BB9D-B4CC27D04D49}" presName="root" presStyleCnt="0">
        <dgm:presLayoutVars>
          <dgm:dir/>
          <dgm:resizeHandles val="exact"/>
        </dgm:presLayoutVars>
      </dgm:prSet>
      <dgm:spPr/>
    </dgm:pt>
    <dgm:pt modelId="{8A04E209-8BD6-4940-B2B3-73E4470A84CD}" type="pres">
      <dgm:prSet presAssocID="{358FC6FD-9973-4777-A250-20A6006D3A0D}" presName="compNode" presStyleCnt="0"/>
      <dgm:spPr/>
    </dgm:pt>
    <dgm:pt modelId="{FDAD794D-AD56-42CF-965C-C0B559F270A7}" type="pres">
      <dgm:prSet presAssocID="{358FC6FD-9973-4777-A250-20A6006D3A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B8EE2F5-239A-4A0C-BBE7-B7163630B63B}" type="pres">
      <dgm:prSet presAssocID="{358FC6FD-9973-4777-A250-20A6006D3A0D}" presName="iconSpace" presStyleCnt="0"/>
      <dgm:spPr/>
    </dgm:pt>
    <dgm:pt modelId="{9E599611-A3D0-4849-AEF7-B914C005D7A1}" type="pres">
      <dgm:prSet presAssocID="{358FC6FD-9973-4777-A250-20A6006D3A0D}" presName="parTx" presStyleLbl="revTx" presStyleIdx="0" presStyleCnt="8">
        <dgm:presLayoutVars>
          <dgm:chMax val="0"/>
          <dgm:chPref val="0"/>
        </dgm:presLayoutVars>
      </dgm:prSet>
      <dgm:spPr/>
    </dgm:pt>
    <dgm:pt modelId="{55046DC3-0F1E-404C-8619-B35ED041B382}" type="pres">
      <dgm:prSet presAssocID="{358FC6FD-9973-4777-A250-20A6006D3A0D}" presName="txSpace" presStyleCnt="0"/>
      <dgm:spPr/>
    </dgm:pt>
    <dgm:pt modelId="{B4197210-DE1D-4992-AFDE-50244AA60299}" type="pres">
      <dgm:prSet presAssocID="{358FC6FD-9973-4777-A250-20A6006D3A0D}" presName="desTx" presStyleLbl="revTx" presStyleIdx="1" presStyleCnt="8">
        <dgm:presLayoutVars/>
      </dgm:prSet>
      <dgm:spPr/>
    </dgm:pt>
    <dgm:pt modelId="{DF1DA53A-019C-4D9C-9C50-4869AF652FB3}" type="pres">
      <dgm:prSet presAssocID="{3558E924-E7D0-4817-B2CD-D9003B214B46}" presName="sibTrans" presStyleCnt="0"/>
      <dgm:spPr/>
    </dgm:pt>
    <dgm:pt modelId="{5CCFCFB5-1485-4CCC-8726-AADDD8DDD3C6}" type="pres">
      <dgm:prSet presAssocID="{39B9847A-E36A-40A4-AA11-5D94E5626110}" presName="compNode" presStyleCnt="0"/>
      <dgm:spPr/>
    </dgm:pt>
    <dgm:pt modelId="{A9570F58-BD9F-489A-915A-DFBB93FA226C}" type="pres">
      <dgm:prSet presAssocID="{39B9847A-E36A-40A4-AA11-5D94E56261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69C93E65-310A-4AC8-A737-1C9BADE8FFE6}" type="pres">
      <dgm:prSet presAssocID="{39B9847A-E36A-40A4-AA11-5D94E5626110}" presName="iconSpace" presStyleCnt="0"/>
      <dgm:spPr/>
    </dgm:pt>
    <dgm:pt modelId="{607FEAF5-C32F-4032-AAAF-D5B546E90A39}" type="pres">
      <dgm:prSet presAssocID="{39B9847A-E36A-40A4-AA11-5D94E5626110}" presName="parTx" presStyleLbl="revTx" presStyleIdx="2" presStyleCnt="8" custLinFactNeighborX="573" custLinFactNeighborY="608">
        <dgm:presLayoutVars>
          <dgm:chMax val="0"/>
          <dgm:chPref val="0"/>
        </dgm:presLayoutVars>
      </dgm:prSet>
      <dgm:spPr/>
    </dgm:pt>
    <dgm:pt modelId="{0B973820-C5F9-46DF-80DC-2267B04190C0}" type="pres">
      <dgm:prSet presAssocID="{39B9847A-E36A-40A4-AA11-5D94E5626110}" presName="txSpace" presStyleCnt="0"/>
      <dgm:spPr/>
    </dgm:pt>
    <dgm:pt modelId="{35ADC35E-D65C-4FD3-9736-4B6CEC0B24D3}" type="pres">
      <dgm:prSet presAssocID="{39B9847A-E36A-40A4-AA11-5D94E5626110}" presName="desTx" presStyleLbl="revTx" presStyleIdx="3" presStyleCnt="8" custLinFactNeighborX="1324" custLinFactNeighborY="26890">
        <dgm:presLayoutVars/>
      </dgm:prSet>
      <dgm:spPr/>
    </dgm:pt>
    <dgm:pt modelId="{A0F809B8-14F2-4221-B4E7-BD08CBCDDCA2}" type="pres">
      <dgm:prSet presAssocID="{FE84D020-9ECC-4879-9AD9-B9A0302FEC49}" presName="sibTrans" presStyleCnt="0"/>
      <dgm:spPr/>
    </dgm:pt>
    <dgm:pt modelId="{4423B339-2AA1-499D-B5D5-A0CE77B413BA}" type="pres">
      <dgm:prSet presAssocID="{8AD689EC-A3EB-4AB0-8D28-C9AC354BCD77}" presName="compNode" presStyleCnt="0"/>
      <dgm:spPr/>
    </dgm:pt>
    <dgm:pt modelId="{955AF436-9FF0-445B-869D-C85130C89436}" type="pres">
      <dgm:prSet presAssocID="{8AD689EC-A3EB-4AB0-8D28-C9AC354BCD7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2C7C10A6-BA84-499B-9C80-49CF0ECE24C6}" type="pres">
      <dgm:prSet presAssocID="{8AD689EC-A3EB-4AB0-8D28-C9AC354BCD77}" presName="iconSpace" presStyleCnt="0"/>
      <dgm:spPr/>
    </dgm:pt>
    <dgm:pt modelId="{68F8C43D-FF92-40FD-8660-86C21DE301F2}" type="pres">
      <dgm:prSet presAssocID="{8AD689EC-A3EB-4AB0-8D28-C9AC354BCD77}" presName="parTx" presStyleLbl="revTx" presStyleIdx="4" presStyleCnt="8">
        <dgm:presLayoutVars>
          <dgm:chMax val="0"/>
          <dgm:chPref val="0"/>
        </dgm:presLayoutVars>
      </dgm:prSet>
      <dgm:spPr/>
    </dgm:pt>
    <dgm:pt modelId="{632D789D-150B-4A1C-93EC-3783AFEDEC68}" type="pres">
      <dgm:prSet presAssocID="{8AD689EC-A3EB-4AB0-8D28-C9AC354BCD77}" presName="txSpace" presStyleCnt="0"/>
      <dgm:spPr/>
    </dgm:pt>
    <dgm:pt modelId="{5D83B8CE-F1FD-46A6-8C48-BD98FF2154AB}" type="pres">
      <dgm:prSet presAssocID="{8AD689EC-A3EB-4AB0-8D28-C9AC354BCD77}" presName="desTx" presStyleLbl="revTx" presStyleIdx="5" presStyleCnt="8" custLinFactNeighborX="-3228" custLinFactNeighborY="28971">
        <dgm:presLayoutVars/>
      </dgm:prSet>
      <dgm:spPr/>
    </dgm:pt>
    <dgm:pt modelId="{4716D340-D054-4471-B166-6C66F266F849}" type="pres">
      <dgm:prSet presAssocID="{D7E9C63C-7E55-4D6A-9802-DA101C9B0A63}" presName="sibTrans" presStyleCnt="0"/>
      <dgm:spPr/>
    </dgm:pt>
    <dgm:pt modelId="{5C9ECAB3-D335-4E19-8955-D344DE0BF6A2}" type="pres">
      <dgm:prSet presAssocID="{FF40DE70-A28F-4515-87F8-2EC77798CFE9}" presName="compNode" presStyleCnt="0"/>
      <dgm:spPr/>
    </dgm:pt>
    <dgm:pt modelId="{54EB9FA5-D229-4405-A31F-9F72A34BA9BD}" type="pres">
      <dgm:prSet presAssocID="{FF40DE70-A28F-4515-87F8-2EC77798CF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31BC0E85-F053-4379-806C-2407AE4DCB77}" type="pres">
      <dgm:prSet presAssocID="{FF40DE70-A28F-4515-87F8-2EC77798CFE9}" presName="iconSpace" presStyleCnt="0"/>
      <dgm:spPr/>
    </dgm:pt>
    <dgm:pt modelId="{6FD937FA-9E07-4D78-A141-A922297935D1}" type="pres">
      <dgm:prSet presAssocID="{FF40DE70-A28F-4515-87F8-2EC77798CFE9}" presName="parTx" presStyleLbl="revTx" presStyleIdx="6" presStyleCnt="8">
        <dgm:presLayoutVars>
          <dgm:chMax val="0"/>
          <dgm:chPref val="0"/>
        </dgm:presLayoutVars>
      </dgm:prSet>
      <dgm:spPr/>
    </dgm:pt>
    <dgm:pt modelId="{AFACA3B2-0EE6-4E0C-97B2-D022522D985D}" type="pres">
      <dgm:prSet presAssocID="{FF40DE70-A28F-4515-87F8-2EC77798CFE9}" presName="txSpace" presStyleCnt="0"/>
      <dgm:spPr/>
    </dgm:pt>
    <dgm:pt modelId="{D17B81E3-50D2-4ACB-8809-DBBFEAF9ADDB}" type="pres">
      <dgm:prSet presAssocID="{FF40DE70-A28F-4515-87F8-2EC77798CFE9}" presName="desTx" presStyleLbl="revTx" presStyleIdx="7" presStyleCnt="8" custLinFactNeighborX="2172" custLinFactNeighborY="24154">
        <dgm:presLayoutVars/>
      </dgm:prSet>
      <dgm:spPr/>
    </dgm:pt>
  </dgm:ptLst>
  <dgm:cxnLst>
    <dgm:cxn modelId="{BF826A04-6A8E-4856-97BF-7027B9590448}" type="presOf" srcId="{8DC006E7-6FAF-4685-BB9D-B4CC27D04D49}" destId="{2CB36B61-BC02-48EE-AAC1-C2D1B5809A4C}" srcOrd="0" destOrd="0" presId="urn:microsoft.com/office/officeart/2018/2/layout/IconLabelDescriptionList"/>
    <dgm:cxn modelId="{7AEC691F-8F54-4C87-BED9-AA7D4F3AB87A}" type="presOf" srcId="{39B9847A-E36A-40A4-AA11-5D94E5626110}" destId="{607FEAF5-C32F-4032-AAAF-D5B546E90A39}" srcOrd="0" destOrd="0" presId="urn:microsoft.com/office/officeart/2018/2/layout/IconLabelDescriptionList"/>
    <dgm:cxn modelId="{DDB30A24-7BB7-45D1-B5B1-C31FEDBC9583}" type="presOf" srcId="{AEBFACD2-B5B7-44F4-8089-5187BD98FF9B}" destId="{35ADC35E-D65C-4FD3-9736-4B6CEC0B24D3}" srcOrd="0" destOrd="0" presId="urn:microsoft.com/office/officeart/2018/2/layout/IconLabelDescriptionList"/>
    <dgm:cxn modelId="{EFA98331-46E1-4B3E-91B8-69649DF79A8E}" srcId="{FF40DE70-A28F-4515-87F8-2EC77798CFE9}" destId="{762D95FF-6084-4052-A030-EE2C50E08CDF}" srcOrd="0" destOrd="0" parTransId="{A30A8FA4-2DCD-49CD-AD1A-87D7692340E8}" sibTransId="{4B2F3FBE-B08F-4A28-BBBF-6D97B4A07B7A}"/>
    <dgm:cxn modelId="{B24E9D34-F187-4F0D-BA6F-5114B8E0397B}" srcId="{8DC006E7-6FAF-4685-BB9D-B4CC27D04D49}" destId="{39B9847A-E36A-40A4-AA11-5D94E5626110}" srcOrd="1" destOrd="0" parTransId="{8B057976-9333-4B07-946A-C262263270B1}" sibTransId="{FE84D020-9ECC-4879-9AD9-B9A0302FEC49}"/>
    <dgm:cxn modelId="{821F3544-7015-4FE4-BBC9-D71AD7788912}" srcId="{8DC006E7-6FAF-4685-BB9D-B4CC27D04D49}" destId="{FF40DE70-A28F-4515-87F8-2EC77798CFE9}" srcOrd="3" destOrd="0" parTransId="{C9D20B78-A9BC-482D-8FF4-30A9582E900E}" sibTransId="{E9BF1265-9F4E-421B-B063-98CB1A4819E6}"/>
    <dgm:cxn modelId="{42746D4B-DF93-4991-8880-7757D36C29FE}" srcId="{8AD689EC-A3EB-4AB0-8D28-C9AC354BCD77}" destId="{A7546C8E-7B89-465A-ADD8-595661815C84}" srcOrd="0" destOrd="0" parTransId="{60050C75-0880-4F7B-B397-593E774C99C5}" sibTransId="{B7BA2F63-C1A0-44B6-B785-6ECBBE1A22D3}"/>
    <dgm:cxn modelId="{F5C9445E-37AF-4DC4-A533-4F21622744FA}" srcId="{8DC006E7-6FAF-4685-BB9D-B4CC27D04D49}" destId="{8AD689EC-A3EB-4AB0-8D28-C9AC354BCD77}" srcOrd="2" destOrd="0" parTransId="{610F997B-B342-4C14-9A6F-258E12786B32}" sibTransId="{D7E9C63C-7E55-4D6A-9802-DA101C9B0A63}"/>
    <dgm:cxn modelId="{060B0174-15D6-4243-A814-EED7662436D0}" type="presOf" srcId="{A7546C8E-7B89-465A-ADD8-595661815C84}" destId="{5D83B8CE-F1FD-46A6-8C48-BD98FF2154AB}" srcOrd="0" destOrd="0" presId="urn:microsoft.com/office/officeart/2018/2/layout/IconLabelDescriptionList"/>
    <dgm:cxn modelId="{081E628E-400B-4EB5-8E5C-4FC9968A03D8}" srcId="{8DC006E7-6FAF-4685-BB9D-B4CC27D04D49}" destId="{358FC6FD-9973-4777-A250-20A6006D3A0D}" srcOrd="0" destOrd="0" parTransId="{1AB2B220-E4AC-48D8-A3DD-2884618223DD}" sibTransId="{3558E924-E7D0-4817-B2CD-D9003B214B46}"/>
    <dgm:cxn modelId="{06940891-20FE-4B9F-AF74-D1388FBAEED4}" type="presOf" srcId="{FF40DE70-A28F-4515-87F8-2EC77798CFE9}" destId="{6FD937FA-9E07-4D78-A141-A922297935D1}" srcOrd="0" destOrd="0" presId="urn:microsoft.com/office/officeart/2018/2/layout/IconLabelDescriptionList"/>
    <dgm:cxn modelId="{9C0ED999-7298-4881-B4C8-199E5739C3DE}" srcId="{39B9847A-E36A-40A4-AA11-5D94E5626110}" destId="{AEBFACD2-B5B7-44F4-8089-5187BD98FF9B}" srcOrd="0" destOrd="0" parTransId="{CB1A57CE-2043-466E-BD06-AA131AEBCCB9}" sibTransId="{BE5EEFDE-D5DE-4F58-BDDF-43BBFFC09BF5}"/>
    <dgm:cxn modelId="{1EB3F1A7-3A01-4EB1-B77B-DDECC59DC7F9}" type="presOf" srcId="{762D95FF-6084-4052-A030-EE2C50E08CDF}" destId="{D17B81E3-50D2-4ACB-8809-DBBFEAF9ADDB}" srcOrd="0" destOrd="0" presId="urn:microsoft.com/office/officeart/2018/2/layout/IconLabelDescriptionList"/>
    <dgm:cxn modelId="{319EA9DA-9565-43E0-B170-5B900AE64E9E}" type="presOf" srcId="{8AD689EC-A3EB-4AB0-8D28-C9AC354BCD77}" destId="{68F8C43D-FF92-40FD-8660-86C21DE301F2}" srcOrd="0" destOrd="0" presId="urn:microsoft.com/office/officeart/2018/2/layout/IconLabelDescriptionList"/>
    <dgm:cxn modelId="{B5508DE5-BB92-47A9-8A27-287383FD6581}" type="presOf" srcId="{358FC6FD-9973-4777-A250-20A6006D3A0D}" destId="{9E599611-A3D0-4849-AEF7-B914C005D7A1}" srcOrd="0" destOrd="0" presId="urn:microsoft.com/office/officeart/2018/2/layout/IconLabelDescriptionList"/>
    <dgm:cxn modelId="{A5C20740-0BC9-49F0-8EE7-E9F59F3BC4AE}" type="presParOf" srcId="{2CB36B61-BC02-48EE-AAC1-C2D1B5809A4C}" destId="{8A04E209-8BD6-4940-B2B3-73E4470A84CD}" srcOrd="0" destOrd="0" presId="urn:microsoft.com/office/officeart/2018/2/layout/IconLabelDescriptionList"/>
    <dgm:cxn modelId="{F261129A-B0C9-4061-8EED-01A040C57873}" type="presParOf" srcId="{8A04E209-8BD6-4940-B2B3-73E4470A84CD}" destId="{FDAD794D-AD56-42CF-965C-C0B559F270A7}" srcOrd="0" destOrd="0" presId="urn:microsoft.com/office/officeart/2018/2/layout/IconLabelDescriptionList"/>
    <dgm:cxn modelId="{B3A2BB94-3462-4150-B0A5-3F01752F69A4}" type="presParOf" srcId="{8A04E209-8BD6-4940-B2B3-73E4470A84CD}" destId="{7B8EE2F5-239A-4A0C-BBE7-B7163630B63B}" srcOrd="1" destOrd="0" presId="urn:microsoft.com/office/officeart/2018/2/layout/IconLabelDescriptionList"/>
    <dgm:cxn modelId="{836D38D7-5652-4FD9-9F11-3FD0A881AD0E}" type="presParOf" srcId="{8A04E209-8BD6-4940-B2B3-73E4470A84CD}" destId="{9E599611-A3D0-4849-AEF7-B914C005D7A1}" srcOrd="2" destOrd="0" presId="urn:microsoft.com/office/officeart/2018/2/layout/IconLabelDescriptionList"/>
    <dgm:cxn modelId="{D415886F-C199-4C81-B149-040520464452}" type="presParOf" srcId="{8A04E209-8BD6-4940-B2B3-73E4470A84CD}" destId="{55046DC3-0F1E-404C-8619-B35ED041B382}" srcOrd="3" destOrd="0" presId="urn:microsoft.com/office/officeart/2018/2/layout/IconLabelDescriptionList"/>
    <dgm:cxn modelId="{60893AE8-C3C9-4512-831F-41FC019B0230}" type="presParOf" srcId="{8A04E209-8BD6-4940-B2B3-73E4470A84CD}" destId="{B4197210-DE1D-4992-AFDE-50244AA60299}" srcOrd="4" destOrd="0" presId="urn:microsoft.com/office/officeart/2018/2/layout/IconLabelDescriptionList"/>
    <dgm:cxn modelId="{FEB7649F-5C7E-465D-A43F-583FFE01E99B}" type="presParOf" srcId="{2CB36B61-BC02-48EE-AAC1-C2D1B5809A4C}" destId="{DF1DA53A-019C-4D9C-9C50-4869AF652FB3}" srcOrd="1" destOrd="0" presId="urn:microsoft.com/office/officeart/2018/2/layout/IconLabelDescriptionList"/>
    <dgm:cxn modelId="{BE7528AB-6B44-47C5-A2A6-DFE008EC2768}" type="presParOf" srcId="{2CB36B61-BC02-48EE-AAC1-C2D1B5809A4C}" destId="{5CCFCFB5-1485-4CCC-8726-AADDD8DDD3C6}" srcOrd="2" destOrd="0" presId="urn:microsoft.com/office/officeart/2018/2/layout/IconLabelDescriptionList"/>
    <dgm:cxn modelId="{170E8B07-C804-424D-8608-28A51FE4E084}" type="presParOf" srcId="{5CCFCFB5-1485-4CCC-8726-AADDD8DDD3C6}" destId="{A9570F58-BD9F-489A-915A-DFBB93FA226C}" srcOrd="0" destOrd="0" presId="urn:microsoft.com/office/officeart/2018/2/layout/IconLabelDescriptionList"/>
    <dgm:cxn modelId="{A94D381B-A275-4472-9285-B4C338E2A248}" type="presParOf" srcId="{5CCFCFB5-1485-4CCC-8726-AADDD8DDD3C6}" destId="{69C93E65-310A-4AC8-A737-1C9BADE8FFE6}" srcOrd="1" destOrd="0" presId="urn:microsoft.com/office/officeart/2018/2/layout/IconLabelDescriptionList"/>
    <dgm:cxn modelId="{67C36D8A-90FE-4C4D-A38C-0A0768CC3184}" type="presParOf" srcId="{5CCFCFB5-1485-4CCC-8726-AADDD8DDD3C6}" destId="{607FEAF5-C32F-4032-AAAF-D5B546E90A39}" srcOrd="2" destOrd="0" presId="urn:microsoft.com/office/officeart/2018/2/layout/IconLabelDescriptionList"/>
    <dgm:cxn modelId="{4CD0EA23-5C57-4634-96A6-536FEFF20A57}" type="presParOf" srcId="{5CCFCFB5-1485-4CCC-8726-AADDD8DDD3C6}" destId="{0B973820-C5F9-46DF-80DC-2267B04190C0}" srcOrd="3" destOrd="0" presId="urn:microsoft.com/office/officeart/2018/2/layout/IconLabelDescriptionList"/>
    <dgm:cxn modelId="{B9393690-636B-4353-A029-7FD0215A7128}" type="presParOf" srcId="{5CCFCFB5-1485-4CCC-8726-AADDD8DDD3C6}" destId="{35ADC35E-D65C-4FD3-9736-4B6CEC0B24D3}" srcOrd="4" destOrd="0" presId="urn:microsoft.com/office/officeart/2018/2/layout/IconLabelDescriptionList"/>
    <dgm:cxn modelId="{D49BA2C4-8AF6-4135-8603-3A5D744E500B}" type="presParOf" srcId="{2CB36B61-BC02-48EE-AAC1-C2D1B5809A4C}" destId="{A0F809B8-14F2-4221-B4E7-BD08CBCDDCA2}" srcOrd="3" destOrd="0" presId="urn:microsoft.com/office/officeart/2018/2/layout/IconLabelDescriptionList"/>
    <dgm:cxn modelId="{B213BD5E-0FF5-4360-88EB-F3D81A56F65C}" type="presParOf" srcId="{2CB36B61-BC02-48EE-AAC1-C2D1B5809A4C}" destId="{4423B339-2AA1-499D-B5D5-A0CE77B413BA}" srcOrd="4" destOrd="0" presId="urn:microsoft.com/office/officeart/2018/2/layout/IconLabelDescriptionList"/>
    <dgm:cxn modelId="{72CE013B-7207-4D62-ACF7-4CE1529E7305}" type="presParOf" srcId="{4423B339-2AA1-499D-B5D5-A0CE77B413BA}" destId="{955AF436-9FF0-445B-869D-C85130C89436}" srcOrd="0" destOrd="0" presId="urn:microsoft.com/office/officeart/2018/2/layout/IconLabelDescriptionList"/>
    <dgm:cxn modelId="{E185C497-6C5A-4DAC-BA37-FB9AF216FC6D}" type="presParOf" srcId="{4423B339-2AA1-499D-B5D5-A0CE77B413BA}" destId="{2C7C10A6-BA84-499B-9C80-49CF0ECE24C6}" srcOrd="1" destOrd="0" presId="urn:microsoft.com/office/officeart/2018/2/layout/IconLabelDescriptionList"/>
    <dgm:cxn modelId="{F18889E8-E664-4BC0-A878-9C8BACBA7AC2}" type="presParOf" srcId="{4423B339-2AA1-499D-B5D5-A0CE77B413BA}" destId="{68F8C43D-FF92-40FD-8660-86C21DE301F2}" srcOrd="2" destOrd="0" presId="urn:microsoft.com/office/officeart/2018/2/layout/IconLabelDescriptionList"/>
    <dgm:cxn modelId="{9C644880-693F-461D-8423-1958F5690DBB}" type="presParOf" srcId="{4423B339-2AA1-499D-B5D5-A0CE77B413BA}" destId="{632D789D-150B-4A1C-93EC-3783AFEDEC68}" srcOrd="3" destOrd="0" presId="urn:microsoft.com/office/officeart/2018/2/layout/IconLabelDescriptionList"/>
    <dgm:cxn modelId="{22193DAF-1A8F-4AD0-9E07-C747E3EAAE93}" type="presParOf" srcId="{4423B339-2AA1-499D-B5D5-A0CE77B413BA}" destId="{5D83B8CE-F1FD-46A6-8C48-BD98FF2154AB}" srcOrd="4" destOrd="0" presId="urn:microsoft.com/office/officeart/2018/2/layout/IconLabelDescriptionList"/>
    <dgm:cxn modelId="{999C39B5-63C7-45E3-A562-46924446C58B}" type="presParOf" srcId="{2CB36B61-BC02-48EE-AAC1-C2D1B5809A4C}" destId="{4716D340-D054-4471-B166-6C66F266F849}" srcOrd="5" destOrd="0" presId="urn:microsoft.com/office/officeart/2018/2/layout/IconLabelDescriptionList"/>
    <dgm:cxn modelId="{40FADC74-90C7-410B-892A-FEB803CFF4D7}" type="presParOf" srcId="{2CB36B61-BC02-48EE-AAC1-C2D1B5809A4C}" destId="{5C9ECAB3-D335-4E19-8955-D344DE0BF6A2}" srcOrd="6" destOrd="0" presId="urn:microsoft.com/office/officeart/2018/2/layout/IconLabelDescriptionList"/>
    <dgm:cxn modelId="{992C4C55-6690-491B-90CA-9F1A75876715}" type="presParOf" srcId="{5C9ECAB3-D335-4E19-8955-D344DE0BF6A2}" destId="{54EB9FA5-D229-4405-A31F-9F72A34BA9BD}" srcOrd="0" destOrd="0" presId="urn:microsoft.com/office/officeart/2018/2/layout/IconLabelDescriptionList"/>
    <dgm:cxn modelId="{7D82562A-4EB0-46A5-A849-0904145F6DAE}" type="presParOf" srcId="{5C9ECAB3-D335-4E19-8955-D344DE0BF6A2}" destId="{31BC0E85-F053-4379-806C-2407AE4DCB77}" srcOrd="1" destOrd="0" presId="urn:microsoft.com/office/officeart/2018/2/layout/IconLabelDescriptionList"/>
    <dgm:cxn modelId="{93FB1640-DB96-44A5-B610-8B69FA8A93DD}" type="presParOf" srcId="{5C9ECAB3-D335-4E19-8955-D344DE0BF6A2}" destId="{6FD937FA-9E07-4D78-A141-A922297935D1}" srcOrd="2" destOrd="0" presId="urn:microsoft.com/office/officeart/2018/2/layout/IconLabelDescriptionList"/>
    <dgm:cxn modelId="{EE548A09-ABE5-4C6D-B193-D71E02DE3895}" type="presParOf" srcId="{5C9ECAB3-D335-4E19-8955-D344DE0BF6A2}" destId="{AFACA3B2-0EE6-4E0C-97B2-D022522D985D}" srcOrd="3" destOrd="0" presId="urn:microsoft.com/office/officeart/2018/2/layout/IconLabelDescriptionList"/>
    <dgm:cxn modelId="{EABE8C79-9A4A-4489-A6DB-85306C649C69}" type="presParOf" srcId="{5C9ECAB3-D335-4E19-8955-D344DE0BF6A2}" destId="{D17B81E3-50D2-4ACB-8809-DBBFEAF9ADD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D794D-AD56-42CF-965C-C0B559F270A7}">
      <dsp:nvSpPr>
        <dsp:cNvPr id="0" name=""/>
        <dsp:cNvSpPr/>
      </dsp:nvSpPr>
      <dsp:spPr>
        <a:xfrm>
          <a:off x="6848" y="584683"/>
          <a:ext cx="840164" cy="840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599611-A3D0-4849-AEF7-B914C005D7A1}">
      <dsp:nvSpPr>
        <dsp:cNvPr id="0" name=""/>
        <dsp:cNvSpPr/>
      </dsp:nvSpPr>
      <dsp:spPr>
        <a:xfrm>
          <a:off x="6848" y="1588192"/>
          <a:ext cx="2400468" cy="185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i="1" kern="1200" dirty="0"/>
            <a:t>There are Generally 3 Options In How To Interpret the Bible:  </a:t>
          </a:r>
          <a:endParaRPr lang="en-US" sz="1600" kern="1200" dirty="0"/>
        </a:p>
      </dsp:txBody>
      <dsp:txXfrm>
        <a:off x="6848" y="1588192"/>
        <a:ext cx="2400468" cy="1850556"/>
      </dsp:txXfrm>
    </dsp:sp>
    <dsp:sp modelId="{B4197210-DE1D-4992-AFDE-50244AA60299}">
      <dsp:nvSpPr>
        <dsp:cNvPr id="0" name=""/>
        <dsp:cNvSpPr/>
      </dsp:nvSpPr>
      <dsp:spPr>
        <a:xfrm>
          <a:off x="6848" y="3514723"/>
          <a:ext cx="2400468" cy="868688"/>
        </a:xfrm>
        <a:prstGeom prst="rect">
          <a:avLst/>
        </a:prstGeom>
        <a:noFill/>
        <a:ln>
          <a:noFill/>
        </a:ln>
        <a:effectLst/>
      </dsp:spPr>
      <dsp:style>
        <a:lnRef idx="0">
          <a:scrgbClr r="0" g="0" b="0"/>
        </a:lnRef>
        <a:fillRef idx="0">
          <a:scrgbClr r="0" g="0" b="0"/>
        </a:fillRef>
        <a:effectRef idx="0">
          <a:scrgbClr r="0" g="0" b="0"/>
        </a:effectRef>
        <a:fontRef idx="minor"/>
      </dsp:style>
    </dsp:sp>
    <dsp:sp modelId="{A9570F58-BD9F-489A-915A-DFBB93FA226C}">
      <dsp:nvSpPr>
        <dsp:cNvPr id="0" name=""/>
        <dsp:cNvSpPr/>
      </dsp:nvSpPr>
      <dsp:spPr>
        <a:xfrm>
          <a:off x="2827399" y="584683"/>
          <a:ext cx="840164" cy="840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07FEAF5-C32F-4032-AAAF-D5B546E90A39}">
      <dsp:nvSpPr>
        <dsp:cNvPr id="0" name=""/>
        <dsp:cNvSpPr/>
      </dsp:nvSpPr>
      <dsp:spPr>
        <a:xfrm>
          <a:off x="2841153" y="1599444"/>
          <a:ext cx="2400468" cy="185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i="1" kern="1200" dirty="0"/>
            <a:t>Read it Individually:   Susceptible to MY own socio-cultural and sinful bias. (Individual) </a:t>
          </a:r>
          <a:endParaRPr lang="en-US" sz="1600" kern="1200" dirty="0"/>
        </a:p>
      </dsp:txBody>
      <dsp:txXfrm>
        <a:off x="2841153" y="1599444"/>
        <a:ext cx="2400468" cy="1850556"/>
      </dsp:txXfrm>
    </dsp:sp>
    <dsp:sp modelId="{35ADC35E-D65C-4FD3-9736-4B6CEC0B24D3}">
      <dsp:nvSpPr>
        <dsp:cNvPr id="0" name=""/>
        <dsp:cNvSpPr/>
      </dsp:nvSpPr>
      <dsp:spPr>
        <a:xfrm>
          <a:off x="2859181" y="3748314"/>
          <a:ext cx="2400468" cy="868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i="1" kern="1200" dirty="0"/>
            <a:t>1 Tim. 4:16</a:t>
          </a:r>
          <a:r>
            <a:rPr lang="en-US" sz="1200" i="1" kern="1200" dirty="0"/>
            <a:t>  Keep a close watch on yourself and on the teaching. Persist in this, for by so doing you will save  both yourself and  your hearers.</a:t>
          </a:r>
          <a:endParaRPr lang="en-US" sz="1200" kern="1200" dirty="0"/>
        </a:p>
      </dsp:txBody>
      <dsp:txXfrm>
        <a:off x="2859181" y="3748314"/>
        <a:ext cx="2400468" cy="868688"/>
      </dsp:txXfrm>
    </dsp:sp>
    <dsp:sp modelId="{955AF436-9FF0-445B-869D-C85130C89436}">
      <dsp:nvSpPr>
        <dsp:cNvPr id="0" name=""/>
        <dsp:cNvSpPr/>
      </dsp:nvSpPr>
      <dsp:spPr>
        <a:xfrm>
          <a:off x="5647950" y="584683"/>
          <a:ext cx="840164" cy="840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8F8C43D-FF92-40FD-8660-86C21DE301F2}">
      <dsp:nvSpPr>
        <dsp:cNvPr id="0" name=""/>
        <dsp:cNvSpPr/>
      </dsp:nvSpPr>
      <dsp:spPr>
        <a:xfrm>
          <a:off x="5647950" y="1588192"/>
          <a:ext cx="2400468" cy="185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i="1" kern="1200" dirty="0"/>
            <a:t>Read it within the historically bound “bubble” of my particular and local community  as to be susceptible to OUR social-cultural and sinful biases.  (Sectarian)  .   </a:t>
          </a:r>
          <a:endParaRPr lang="en-US" sz="1600" kern="1200" dirty="0"/>
        </a:p>
      </dsp:txBody>
      <dsp:txXfrm>
        <a:off x="5647950" y="1588192"/>
        <a:ext cx="2400468" cy="1850556"/>
      </dsp:txXfrm>
    </dsp:sp>
    <dsp:sp modelId="{5D83B8CE-F1FD-46A6-8C48-BD98FF2154AB}">
      <dsp:nvSpPr>
        <dsp:cNvPr id="0" name=""/>
        <dsp:cNvSpPr/>
      </dsp:nvSpPr>
      <dsp:spPr>
        <a:xfrm>
          <a:off x="5570462" y="3766391"/>
          <a:ext cx="2400468" cy="868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kern="1200" dirty="0"/>
            <a:t>Gal. 3:28 </a:t>
          </a:r>
          <a:r>
            <a:rPr lang="en-US" sz="1200" kern="1200" dirty="0"/>
            <a:t>There is neither Jew nor Greek, there is neither slave  nor free,  there is no male and female, for you are all one in Christ Jesus.</a:t>
          </a:r>
        </a:p>
      </dsp:txBody>
      <dsp:txXfrm>
        <a:off x="5570462" y="3766391"/>
        <a:ext cx="2400468" cy="868688"/>
      </dsp:txXfrm>
    </dsp:sp>
    <dsp:sp modelId="{54EB9FA5-D229-4405-A31F-9F72A34BA9BD}">
      <dsp:nvSpPr>
        <dsp:cNvPr id="0" name=""/>
        <dsp:cNvSpPr/>
      </dsp:nvSpPr>
      <dsp:spPr>
        <a:xfrm>
          <a:off x="8468500" y="584683"/>
          <a:ext cx="840164" cy="840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FD937FA-9E07-4D78-A141-A922297935D1}">
      <dsp:nvSpPr>
        <dsp:cNvPr id="0" name=""/>
        <dsp:cNvSpPr/>
      </dsp:nvSpPr>
      <dsp:spPr>
        <a:xfrm>
          <a:off x="8468500" y="1588192"/>
          <a:ext cx="2400468" cy="185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i="1" kern="1200" dirty="0"/>
            <a:t>Read it </a:t>
          </a:r>
          <a:r>
            <a:rPr lang="en-US" sz="1600" b="1" i="1" kern="1200" dirty="0" err="1"/>
            <a:t>Confessionally</a:t>
          </a:r>
          <a:r>
            <a:rPr lang="en-US" sz="1600" b="1" i="1" kern="1200" dirty="0"/>
            <a:t> (using confessions of faith passed down) with the community of faith of every age and place toward a consensus that transcends the bias of a particular time and/or culture.</a:t>
          </a:r>
          <a:endParaRPr lang="en-US" sz="1600" kern="1200" dirty="0"/>
        </a:p>
      </dsp:txBody>
      <dsp:txXfrm>
        <a:off x="8468500" y="1588192"/>
        <a:ext cx="2400468" cy="1850556"/>
      </dsp:txXfrm>
    </dsp:sp>
    <dsp:sp modelId="{D17B81E3-50D2-4ACB-8809-DBBFEAF9ADDB}">
      <dsp:nvSpPr>
        <dsp:cNvPr id="0" name=""/>
        <dsp:cNvSpPr/>
      </dsp:nvSpPr>
      <dsp:spPr>
        <a:xfrm>
          <a:off x="8475349" y="3724546"/>
          <a:ext cx="2400468" cy="868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i="1" kern="1200" dirty="0"/>
            <a:t>1Tim. 3:15</a:t>
          </a:r>
          <a:r>
            <a:rPr lang="en-US" sz="1200" i="1" kern="1200" dirty="0"/>
            <a:t> if I delay, you may know how one ought to behave in the household of God, which is the church of the living God, a </a:t>
          </a:r>
          <a:r>
            <a:rPr lang="en-US" sz="1200" b="1" i="1" kern="1200" dirty="0"/>
            <a:t>pillar </a:t>
          </a:r>
          <a:r>
            <a:rPr lang="en-US" sz="1200" i="1" kern="1200" dirty="0"/>
            <a:t>and buttress of the truth. </a:t>
          </a:r>
          <a:endParaRPr lang="en-US" sz="1200" kern="1200" dirty="0"/>
        </a:p>
      </dsp:txBody>
      <dsp:txXfrm>
        <a:off x="8475349" y="3724546"/>
        <a:ext cx="2400468" cy="86868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4C4E1-1C94-8747-8377-F28A975389D4}" type="datetimeFigureOut">
              <a:rPr lang="en-US" smtClean="0"/>
              <a:t>10/9/19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3C0B1-C321-F140-9812-5B5AE5E2F268}" type="slidenum">
              <a:rPr lang="en-US" smtClean="0"/>
              <a:t>‹#›</a:t>
            </a:fld>
            <a:endParaRPr lang="en-US"/>
          </a:p>
        </p:txBody>
      </p:sp>
    </p:spTree>
    <p:extLst>
      <p:ext uri="{BB962C8B-B14F-4D97-AF65-F5344CB8AC3E}">
        <p14:creationId xmlns:p14="http://schemas.microsoft.com/office/powerpoint/2010/main" val="281843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78ACA-F181-C244-9DC0-BD3057AE440C}" type="slidenum">
              <a:rPr lang="en-US"/>
              <a:pPr/>
              <a:t>31</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414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78ACA-F181-C244-9DC0-BD3057AE440C}" type="slidenum">
              <a:rPr lang="en-US"/>
              <a:pPr/>
              <a:t>32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434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78ACA-F181-C244-9DC0-BD3057AE440C}" type="slidenum">
              <a:rPr lang="en-US"/>
              <a:pPr/>
              <a:t>33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007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BF526FF-EA75-6644-8F16-8977291F7596}" type="datetimeFigureOut">
              <a:rPr lang="en-US" smtClean="0"/>
              <a:t>10/9/19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58A17DA-A696-A14C-9975-E8A8FCE608A9}"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2426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F526FF-EA75-6644-8F16-8977291F7596}"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17DA-A696-A14C-9975-E8A8FCE608A9}" type="slidenum">
              <a:rPr lang="en-US" smtClean="0"/>
              <a:t>‹#›</a:t>
            </a:fld>
            <a:endParaRPr lang="en-US"/>
          </a:p>
        </p:txBody>
      </p:sp>
    </p:spTree>
    <p:extLst>
      <p:ext uri="{BB962C8B-B14F-4D97-AF65-F5344CB8AC3E}">
        <p14:creationId xmlns:p14="http://schemas.microsoft.com/office/powerpoint/2010/main" val="3232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F526FF-EA75-6644-8F16-8977291F7596}"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17DA-A696-A14C-9975-E8A8FCE608A9}" type="slidenum">
              <a:rPr lang="en-US" smtClean="0"/>
              <a:t>‹#›</a:t>
            </a:fld>
            <a:endParaRPr lang="en-US"/>
          </a:p>
        </p:txBody>
      </p:sp>
    </p:spTree>
    <p:extLst>
      <p:ext uri="{BB962C8B-B14F-4D97-AF65-F5344CB8AC3E}">
        <p14:creationId xmlns:p14="http://schemas.microsoft.com/office/powerpoint/2010/main" val="89530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F526FF-EA75-6644-8F16-8977291F7596}"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17DA-A696-A14C-9975-E8A8FCE608A9}" type="slidenum">
              <a:rPr lang="en-US" smtClean="0"/>
              <a:t>‹#›</a:t>
            </a:fld>
            <a:endParaRPr lang="en-US"/>
          </a:p>
        </p:txBody>
      </p:sp>
    </p:spTree>
    <p:extLst>
      <p:ext uri="{BB962C8B-B14F-4D97-AF65-F5344CB8AC3E}">
        <p14:creationId xmlns:p14="http://schemas.microsoft.com/office/powerpoint/2010/main" val="214111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BF526FF-EA75-6644-8F16-8977291F7596}" type="datetimeFigureOut">
              <a:rPr lang="en-US" smtClean="0"/>
              <a:t>10/9/19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58A17DA-A696-A14C-9975-E8A8FCE608A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549693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F526FF-EA75-6644-8F16-8977291F7596}"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A17DA-A696-A14C-9975-E8A8FCE608A9}" type="slidenum">
              <a:rPr lang="en-US" smtClean="0"/>
              <a:t>‹#›</a:t>
            </a:fld>
            <a:endParaRPr lang="en-US"/>
          </a:p>
        </p:txBody>
      </p:sp>
    </p:spTree>
    <p:extLst>
      <p:ext uri="{BB962C8B-B14F-4D97-AF65-F5344CB8AC3E}">
        <p14:creationId xmlns:p14="http://schemas.microsoft.com/office/powerpoint/2010/main" val="269726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F526FF-EA75-6644-8F16-8977291F7596}" type="datetimeFigureOut">
              <a:rPr lang="en-US" smtClean="0"/>
              <a:t>10/9/19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A17DA-A696-A14C-9975-E8A8FCE608A9}" type="slidenum">
              <a:rPr lang="en-US" smtClean="0"/>
              <a:t>‹#›</a:t>
            </a:fld>
            <a:endParaRPr lang="en-US"/>
          </a:p>
        </p:txBody>
      </p:sp>
    </p:spTree>
    <p:extLst>
      <p:ext uri="{BB962C8B-B14F-4D97-AF65-F5344CB8AC3E}">
        <p14:creationId xmlns:p14="http://schemas.microsoft.com/office/powerpoint/2010/main" val="85257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F526FF-EA75-6644-8F16-8977291F7596}" type="datetimeFigureOut">
              <a:rPr lang="en-US" smtClean="0"/>
              <a:t>10/9/19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A17DA-A696-A14C-9975-E8A8FCE608A9}" type="slidenum">
              <a:rPr lang="en-US" smtClean="0"/>
              <a:t>‹#›</a:t>
            </a:fld>
            <a:endParaRPr lang="en-US"/>
          </a:p>
        </p:txBody>
      </p:sp>
    </p:spTree>
    <p:extLst>
      <p:ext uri="{BB962C8B-B14F-4D97-AF65-F5344CB8AC3E}">
        <p14:creationId xmlns:p14="http://schemas.microsoft.com/office/powerpoint/2010/main" val="68107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526FF-EA75-6644-8F16-8977291F7596}" type="datetimeFigureOut">
              <a:rPr lang="en-US" smtClean="0"/>
              <a:t>10/9/19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A17DA-A696-A14C-9975-E8A8FCE608A9}" type="slidenum">
              <a:rPr lang="en-US" smtClean="0"/>
              <a:t>‹#›</a:t>
            </a:fld>
            <a:endParaRPr lang="en-US"/>
          </a:p>
        </p:txBody>
      </p:sp>
    </p:spTree>
    <p:extLst>
      <p:ext uri="{BB962C8B-B14F-4D97-AF65-F5344CB8AC3E}">
        <p14:creationId xmlns:p14="http://schemas.microsoft.com/office/powerpoint/2010/main" val="305571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BF526FF-EA75-6644-8F16-8977291F7596}" type="datetimeFigureOut">
              <a:rPr lang="en-US" smtClean="0"/>
              <a:t>10/9/19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58A17DA-A696-A14C-9975-E8A8FCE608A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17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BF526FF-EA75-6644-8F16-8977291F7596}" type="datetimeFigureOut">
              <a:rPr lang="en-US" smtClean="0"/>
              <a:t>10/9/19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58A17DA-A696-A14C-9975-E8A8FCE608A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322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BF526FF-EA75-6644-8F16-8977291F7596}" type="datetimeFigureOut">
              <a:rPr lang="en-US" smtClean="0"/>
              <a:t>10/9/19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58A17DA-A696-A14C-9975-E8A8FCE608A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060721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John_Rogers_Herbert"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Methodis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n.wikipedia.org/wiki/Ecumenical_creeds#cite_note-9" TargetMode="External"/><Relationship Id="rId4" Type="http://schemas.openxmlformats.org/officeDocument/2006/relationships/hyperlink" Target="https://en.wikipedia.org/wiki/Ecumenical_creeds#cite_note-8"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69804" y="3428998"/>
            <a:ext cx="4533194" cy="2268559"/>
          </a:xfrm>
        </p:spPr>
        <p:txBody>
          <a:bodyPr>
            <a:normAutofit fontScale="90000"/>
          </a:bodyPr>
          <a:lstStyle/>
          <a:p>
            <a:br>
              <a:rPr lang="en-US" sz="5100" b="1" dirty="0"/>
            </a:br>
            <a:r>
              <a:rPr lang="en-US" sz="5100" b="1" i="1" dirty="0"/>
              <a:t>Bible Interpretation</a:t>
            </a:r>
          </a:p>
        </p:txBody>
      </p:sp>
      <p:sp>
        <p:nvSpPr>
          <p:cNvPr id="3" name="Subtitle 2"/>
          <p:cNvSpPr>
            <a:spLocks noGrp="1"/>
          </p:cNvSpPr>
          <p:nvPr>
            <p:ph type="subTitle" idx="1"/>
          </p:nvPr>
        </p:nvSpPr>
        <p:spPr>
          <a:xfrm>
            <a:off x="1656272" y="2303291"/>
            <a:ext cx="5572836" cy="1630354"/>
          </a:xfrm>
        </p:spPr>
        <p:txBody>
          <a:bodyPr>
            <a:normAutofit fontScale="92500"/>
          </a:bodyPr>
          <a:lstStyle/>
          <a:p>
            <a:r>
              <a:rPr lang="en-US" sz="3600" b="1" dirty="0"/>
              <a:t>The Reliability and Usability of Scripture In Our Present Ag</a:t>
            </a:r>
            <a:r>
              <a:rPr lang="en-US" sz="3600" dirty="0"/>
              <a:t>e </a:t>
            </a:r>
          </a:p>
        </p:txBody>
      </p:sp>
      <p:pic>
        <p:nvPicPr>
          <p:cNvPr id="4" name="Picture 3" descr="logo big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576" y="1190445"/>
            <a:ext cx="2943341" cy="4507112"/>
          </a:xfrm>
          <a:prstGeom prst="rect">
            <a:avLst/>
          </a:prstGeom>
          <a:ln w="12700">
            <a:noFill/>
          </a:ln>
        </p:spPr>
      </p:pic>
    </p:spTree>
    <p:extLst>
      <p:ext uri="{BB962C8B-B14F-4D97-AF65-F5344CB8AC3E}">
        <p14:creationId xmlns:p14="http://schemas.microsoft.com/office/powerpoint/2010/main" val="60083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AED58-93BF-2746-BFE3-310469FF0C16}"/>
              </a:ext>
            </a:extLst>
          </p:cNvPr>
          <p:cNvSpPr>
            <a:spLocks noGrp="1"/>
          </p:cNvSpPr>
          <p:nvPr>
            <p:ph type="title"/>
          </p:nvPr>
        </p:nvSpPr>
        <p:spPr>
          <a:xfrm>
            <a:off x="3363864" y="685800"/>
            <a:ext cx="7705164" cy="1485900"/>
          </a:xfrm>
        </p:spPr>
        <p:txBody>
          <a:bodyPr>
            <a:normAutofit/>
          </a:bodyPr>
          <a:lstStyle/>
          <a:p>
            <a:r>
              <a:rPr lang="en-US" b="1" dirty="0"/>
              <a:t>The Sum Effect of it all? </a:t>
            </a:r>
          </a:p>
        </p:txBody>
      </p:sp>
      <p:sp>
        <p:nvSpPr>
          <p:cNvPr id="38" name="Rectangle 37">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Content Placeholder 2">
            <a:extLst>
              <a:ext uri="{FF2B5EF4-FFF2-40B4-BE49-F238E27FC236}">
                <a16:creationId xmlns:a16="http://schemas.microsoft.com/office/drawing/2014/main" id="{15E0855D-281B-F345-AFCF-E501546C0F2B}"/>
              </a:ext>
            </a:extLst>
          </p:cNvPr>
          <p:cNvSpPr>
            <a:spLocks noGrp="1"/>
          </p:cNvSpPr>
          <p:nvPr>
            <p:ph idx="1"/>
          </p:nvPr>
        </p:nvSpPr>
        <p:spPr>
          <a:xfrm>
            <a:off x="3363864" y="2003767"/>
            <a:ext cx="7705164" cy="5022166"/>
          </a:xfrm>
        </p:spPr>
        <p:txBody>
          <a:bodyPr>
            <a:normAutofit fontScale="85000" lnSpcReduction="20000"/>
          </a:bodyPr>
          <a:lstStyle/>
          <a:p>
            <a:pPr marL="0" indent="0">
              <a:buNone/>
            </a:pPr>
            <a:r>
              <a:rPr lang="en-US" sz="3300" i="1" dirty="0"/>
              <a:t>The bible becomes captive to the whims of the individual freed from external constraints, and in such a situation the individual can imagine the text to say whatever he or she wants it to say.  If our central concern in approaching the text is how it makes us feel or what it seems to be saying to us, then the church is doomed to having as many interpretations of the text as the interpreters.  Having rejected the aid of the community of interpreters throughout the history of Christendom, we have not succeeded in returning to the primitive gospel; we have simply managed to plunge ourselves back to the biases of our own individual situations.</a:t>
            </a:r>
          </a:p>
          <a:p>
            <a:pPr marL="0" indent="0" algn="r">
              <a:buNone/>
            </a:pPr>
            <a:r>
              <a:rPr lang="en-US" sz="2600" i="1" dirty="0"/>
              <a:t>Rick </a:t>
            </a:r>
            <a:r>
              <a:rPr lang="en-US" sz="2600" i="1" dirty="0" err="1"/>
              <a:t>Lints</a:t>
            </a:r>
            <a:r>
              <a:rPr lang="en-US" sz="2600" i="1" dirty="0"/>
              <a:t>, Fabric of Theology</a:t>
            </a:r>
            <a:endParaRPr lang="en-US" sz="2600" dirty="0"/>
          </a:p>
        </p:txBody>
      </p:sp>
    </p:spTree>
    <p:extLst>
      <p:ext uri="{BB962C8B-B14F-4D97-AF65-F5344CB8AC3E}">
        <p14:creationId xmlns:p14="http://schemas.microsoft.com/office/powerpoint/2010/main" val="122599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401" y="178117"/>
            <a:ext cx="3791676" cy="181588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100" b="1" dirty="0">
                <a:ln w="11430"/>
                <a:solidFill>
                  <a:schemeClr val="accent2">
                    <a:lumMod val="20000"/>
                    <a:lumOff val="80000"/>
                  </a:schemeClr>
                </a:solidFill>
                <a:effectLst>
                  <a:outerShdw blurRad="50800" dist="39000" dir="5460000" algn="tl">
                    <a:srgbClr val="000000">
                      <a:alpha val="38000"/>
                    </a:srgbClr>
                  </a:outerShdw>
                </a:effectLst>
              </a:rPr>
              <a:t>Two Common Confusions In Bible Interpretation:</a:t>
            </a:r>
            <a:br>
              <a:rPr lang="en-US" sz="3100" b="1" dirty="0">
                <a:ln w="11430"/>
                <a:solidFill>
                  <a:schemeClr val="accent2">
                    <a:lumMod val="20000"/>
                    <a:lumOff val="80000"/>
                  </a:schemeClr>
                </a:solidFill>
                <a:effectLst>
                  <a:outerShdw blurRad="50800" dist="39000" dir="5460000" algn="tl">
                    <a:srgbClr val="000000">
                      <a:alpha val="38000"/>
                    </a:srgbClr>
                  </a:outerShdw>
                </a:effectLst>
              </a:rPr>
            </a:br>
            <a:r>
              <a:rPr lang="en-US" sz="4800" b="1" dirty="0">
                <a:ln w="11430"/>
                <a:solidFill>
                  <a:schemeClr val="accent2">
                    <a:lumMod val="20000"/>
                    <a:lumOff val="80000"/>
                  </a:schemeClr>
                </a:solidFill>
                <a:effectLst>
                  <a:outerShdw blurRad="50800" dist="39000" dir="5460000" algn="tl">
                    <a:srgbClr val="000000">
                      <a:alpha val="38000"/>
                    </a:srgbClr>
                  </a:outerShdw>
                </a:effectLst>
              </a:rPr>
              <a:t> </a:t>
            </a:r>
            <a:br>
              <a:rPr lang="en-US" sz="4800" b="1" dirty="0">
                <a:ln w="11430"/>
                <a:solidFill>
                  <a:schemeClr val="accent2">
                    <a:lumMod val="20000"/>
                    <a:lumOff val="80000"/>
                  </a:schemeClr>
                </a:solidFill>
                <a:effectLst>
                  <a:outerShdw blurRad="50800" dist="39000" dir="5460000" algn="tl">
                    <a:srgbClr val="000000">
                      <a:alpha val="38000"/>
                    </a:srgbClr>
                  </a:outerShdw>
                </a:effectLst>
              </a:rPr>
            </a:b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Content Placeholder 6"/>
          <p:cNvPicPr>
            <a:picLocks noGrp="1" noChangeAspect="1"/>
          </p:cNvPicPr>
          <p:nvPr>
            <p:ph idx="1"/>
          </p:nvPr>
        </p:nvPicPr>
        <p:blipFill>
          <a:blip r:embed="rId2"/>
          <a:srcRect l="-63644" r="-63644"/>
          <a:stretch>
            <a:fillRect/>
          </a:stretch>
        </p:blipFill>
        <p:spPr>
          <a:xfrm>
            <a:off x="826044" y="0"/>
            <a:ext cx="13042311" cy="6780271"/>
          </a:xfrm>
        </p:spPr>
      </p:pic>
      <p:sp>
        <p:nvSpPr>
          <p:cNvPr id="5" name="Rectangle 4"/>
          <p:cNvSpPr/>
          <p:nvPr/>
        </p:nvSpPr>
        <p:spPr>
          <a:xfrm rot="10800000" flipV="1">
            <a:off x="1101090" y="3390135"/>
            <a:ext cx="3162300" cy="1569660"/>
          </a:xfrm>
          <a:prstGeom prst="rect">
            <a:avLst/>
          </a:prstGeom>
        </p:spPr>
        <p:txBody>
          <a:bodyPr wrap="square">
            <a:spAutoFit/>
          </a:bodyPr>
          <a:lstStyle/>
          <a:p>
            <a:r>
              <a:rPr lang="pl-PL" sz="2400" b="1" dirty="0"/>
              <a:t>Anthony Van Dyck</a:t>
            </a:r>
            <a:r>
              <a:rPr lang="pl-PL" sz="2400" dirty="0"/>
              <a:t> </a:t>
            </a:r>
          </a:p>
          <a:p>
            <a:r>
              <a:rPr lang="pl-PL" sz="2400" dirty="0"/>
              <a:t>1599 – 1641</a:t>
            </a:r>
          </a:p>
          <a:p>
            <a:r>
              <a:rPr lang="pl-PL" sz="2400" b="1" i="1" dirty="0"/>
              <a:t>The </a:t>
            </a:r>
            <a:r>
              <a:rPr lang="pl-PL" sz="2400" b="1" i="1" dirty="0" err="1"/>
              <a:t>Descent</a:t>
            </a:r>
            <a:r>
              <a:rPr lang="pl-PL" sz="2400" b="1" i="1" dirty="0"/>
              <a:t> of the Holy </a:t>
            </a:r>
            <a:r>
              <a:rPr lang="pl-PL" sz="2400" b="1" i="1" dirty="0" err="1"/>
              <a:t>Spirit</a:t>
            </a:r>
            <a:r>
              <a:rPr lang="pl-PL" sz="1600" b="1" dirty="0"/>
              <a:t>	</a:t>
            </a:r>
          </a:p>
        </p:txBody>
      </p:sp>
      <p:sp>
        <p:nvSpPr>
          <p:cNvPr id="6" name="TextBox 5">
            <a:extLst>
              <a:ext uri="{FF2B5EF4-FFF2-40B4-BE49-F238E27FC236}">
                <a16:creationId xmlns:a16="http://schemas.microsoft.com/office/drawing/2014/main" id="{55790B2F-1FFB-0B4C-9EC3-48C132CDABE8}"/>
              </a:ext>
            </a:extLst>
          </p:cNvPr>
          <p:cNvSpPr txBox="1"/>
          <p:nvPr/>
        </p:nvSpPr>
        <p:spPr>
          <a:xfrm>
            <a:off x="643790" y="1593889"/>
            <a:ext cx="3256725"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a:ln w="11430"/>
                <a:solidFill>
                  <a:schemeClr val="accent2">
                    <a:lumMod val="20000"/>
                    <a:lumOff val="80000"/>
                  </a:schemeClr>
                </a:solidFill>
                <a:effectLst>
                  <a:outerShdw blurRad="50800" dist="39000" dir="5460000" algn="tl">
                    <a:srgbClr val="000000">
                      <a:alpha val="38000"/>
                    </a:srgbClr>
                  </a:outerShdw>
                </a:effectLst>
              </a:rPr>
              <a:t>The Role of the Holy Spirit</a:t>
            </a:r>
          </a:p>
          <a:p>
            <a:pPr marL="285750" indent="-285750">
              <a:buFont typeface="Arial" panose="020B0604020202020204" pitchFamily="34" charset="0"/>
              <a:buChar char="•"/>
            </a:pPr>
            <a:r>
              <a:rPr lang="en-US" sz="2000" b="1" dirty="0">
                <a:ln w="11430"/>
                <a:solidFill>
                  <a:schemeClr val="accent2">
                    <a:lumMod val="20000"/>
                    <a:lumOff val="80000"/>
                  </a:schemeClr>
                </a:solidFill>
                <a:effectLst>
                  <a:outerShdw blurRad="50800" dist="39000" dir="5460000" algn="tl">
                    <a:srgbClr val="000000">
                      <a:alpha val="38000"/>
                    </a:srgbClr>
                  </a:outerShdw>
                </a:effectLst>
              </a:rPr>
              <a:t>The Role of the Church </a:t>
            </a:r>
          </a:p>
        </p:txBody>
      </p:sp>
    </p:spTree>
    <p:extLst>
      <p:ext uri="{BB962C8B-B14F-4D97-AF65-F5344CB8AC3E}">
        <p14:creationId xmlns:p14="http://schemas.microsoft.com/office/powerpoint/2010/main" val="213743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4508" y="2769761"/>
            <a:ext cx="3523938" cy="5020353"/>
          </a:xfrm>
        </p:spPr>
        <p:txBody>
          <a:bodyPr>
            <a:normAutofit/>
          </a:bodyPr>
          <a:lstStyle/>
          <a:p>
            <a:r>
              <a:rPr lang="en-US" b="1" dirty="0">
                <a:ln w="10541" cmpd="sng">
                  <a:solidFill>
                    <a:srgbClr val="7D7D7D">
                      <a:tint val="100000"/>
                      <a:shade val="100000"/>
                      <a:satMod val="110000"/>
                    </a:srgbClr>
                  </a:solidFill>
                  <a:prstDash val="solid"/>
                </a:ln>
              </a:rPr>
              <a:t>Revelation vs. Illumination</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17493" y="829993"/>
            <a:ext cx="7135459" cy="6246055"/>
          </a:xfrm>
        </p:spPr>
        <p:txBody>
          <a:bodyPr>
            <a:normAutofit lnSpcReduction="10000"/>
          </a:bodyPr>
          <a:lstStyle/>
          <a:p>
            <a:pPr marL="0" indent="0">
              <a:buNone/>
            </a:pPr>
            <a:r>
              <a:rPr lang="en-US" sz="2400" b="1" u="sng" dirty="0"/>
              <a:t>Westminster Confession of Faith, Section 6 </a:t>
            </a:r>
            <a:endParaRPr lang="en-US" sz="2400" b="1" dirty="0"/>
          </a:p>
          <a:p>
            <a:pPr marL="0" indent="0">
              <a:buNone/>
            </a:pPr>
            <a:r>
              <a:rPr lang="en-US" sz="2400" i="1" dirty="0"/>
              <a:t>The </a:t>
            </a:r>
            <a:r>
              <a:rPr lang="en-US" sz="2400" i="1" u="sng" dirty="0"/>
              <a:t>whole couns</a:t>
            </a:r>
            <a:r>
              <a:rPr lang="en-US" sz="2400" i="1" dirty="0"/>
              <a:t>el of God concerning all things necessary for his own glory, man's salvation, faith and life</a:t>
            </a:r>
            <a:r>
              <a:rPr lang="en-US" sz="2400" i="1" u="sng" dirty="0"/>
              <a:t>, </a:t>
            </a:r>
            <a:r>
              <a:rPr lang="en-US" sz="2400" i="1" dirty="0"/>
              <a:t>is either expressly set down in Scripture, or by good and necessary consequence may be deduced from Scripture: unto which </a:t>
            </a:r>
            <a:r>
              <a:rPr lang="en-US" sz="2400" dirty="0"/>
              <a:t>nothing at any time is to be added, </a:t>
            </a:r>
            <a:r>
              <a:rPr lang="en-US" sz="2400" i="1" dirty="0"/>
              <a:t>whether </a:t>
            </a:r>
            <a:r>
              <a:rPr lang="en-US" sz="2400" i="1" u="sng" dirty="0"/>
              <a:t>by new revelations of the Spirit, or traditions of men.  </a:t>
            </a:r>
          </a:p>
          <a:p>
            <a:pPr marL="0" indent="0">
              <a:buNone/>
            </a:pPr>
            <a:r>
              <a:rPr lang="en-US" sz="2400" i="1" dirty="0"/>
              <a:t>Nevertheless, we acknowledge the inward </a:t>
            </a:r>
            <a:r>
              <a:rPr lang="en-US" sz="2400" i="1" u="sng" dirty="0"/>
              <a:t>illumination</a:t>
            </a:r>
            <a:r>
              <a:rPr lang="en-US" sz="2400" i="1" dirty="0"/>
              <a:t> of the Spirit of God to be necessary for  the saving understanding of such things as are revealed in the Word: and that there are some circumstances concerning the worship of God, and government of the church, common to human actions and societies, which are to be ordered by the light of nature, and Christian prudence, according to the general rules of the Word, which are always to be observed.</a:t>
            </a:r>
          </a:p>
          <a:p>
            <a:endParaRPr lang="en-US" sz="1900" dirty="0"/>
          </a:p>
        </p:txBody>
      </p:sp>
    </p:spTree>
    <p:extLst>
      <p:ext uri="{BB962C8B-B14F-4D97-AF65-F5344CB8AC3E}">
        <p14:creationId xmlns:p14="http://schemas.microsoft.com/office/powerpoint/2010/main" val="57257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4410" y="56962"/>
            <a:ext cx="7705164" cy="1485900"/>
          </a:xfrm>
        </p:spPr>
        <p:txBody>
          <a:bodyPr>
            <a:normAutofit/>
          </a:bodyPr>
          <a:lstStyle/>
          <a:p>
            <a:r>
              <a:rPr lang="en-US" sz="3400" b="1" dirty="0">
                <a:ln w="1905"/>
                <a:effectLst>
                  <a:innerShdw blurRad="69850" dist="43180" dir="5400000">
                    <a:srgbClr val="000000">
                      <a:alpha val="65000"/>
                    </a:srgbClr>
                  </a:innerShdw>
                </a:effectLst>
              </a:rPr>
              <a:t>The Role of </a:t>
            </a:r>
            <a:r>
              <a:rPr lang="en-US" sz="3400" b="1" u="sng" dirty="0">
                <a:ln w="1905"/>
                <a:effectLst>
                  <a:innerShdw blurRad="69850" dist="43180" dir="5400000">
                    <a:srgbClr val="000000">
                      <a:alpha val="65000"/>
                    </a:srgbClr>
                  </a:innerShdw>
                </a:effectLst>
              </a:rPr>
              <a:t>Holy Spirit </a:t>
            </a:r>
            <a:r>
              <a:rPr lang="en-US" sz="3400" b="1" dirty="0">
                <a:ln w="1905"/>
                <a:effectLst>
                  <a:innerShdw blurRad="69850" dist="43180" dir="5400000">
                    <a:srgbClr val="000000">
                      <a:alpha val="65000"/>
                    </a:srgbClr>
                  </a:innerShdw>
                </a:effectLst>
              </a:rPr>
              <a:t>In Interpreting Scripture</a:t>
            </a:r>
            <a:endParaRPr lang="en-US" sz="3400" b="1" dirty="0"/>
          </a:p>
        </p:txBody>
      </p:sp>
      <p:sp>
        <p:nvSpPr>
          <p:cNvPr id="3" name="Content Placeholder 2"/>
          <p:cNvSpPr>
            <a:spLocks noGrp="1"/>
          </p:cNvSpPr>
          <p:nvPr>
            <p:ph idx="1"/>
          </p:nvPr>
        </p:nvSpPr>
        <p:spPr>
          <a:xfrm>
            <a:off x="3044408" y="1244990"/>
            <a:ext cx="9011603" cy="5556047"/>
          </a:xfrm>
        </p:spPr>
        <p:txBody>
          <a:bodyPr>
            <a:normAutofit lnSpcReduction="10000"/>
          </a:bodyPr>
          <a:lstStyle/>
          <a:p>
            <a:pPr marL="0" indent="0">
              <a:buNone/>
            </a:pPr>
            <a:r>
              <a:rPr lang="en-US" sz="3000" b="1" dirty="0">
                <a:solidFill>
                  <a:schemeClr val="tx1">
                    <a:lumMod val="95000"/>
                    <a:lumOff val="5000"/>
                  </a:schemeClr>
                </a:solidFill>
              </a:rPr>
              <a:t>A. Does</a:t>
            </a:r>
            <a:r>
              <a:rPr lang="en-US" sz="3000" dirty="0">
                <a:solidFill>
                  <a:schemeClr val="tx1">
                    <a:lumMod val="95000"/>
                    <a:lumOff val="5000"/>
                  </a:schemeClr>
                </a:solidFill>
              </a:rPr>
              <a:t>:  “Nevertheless, we acknowledge the inward illumination of the Spirit of God to be necessary for the </a:t>
            </a:r>
            <a:r>
              <a:rPr lang="en-US" sz="3000" u="sng" dirty="0">
                <a:solidFill>
                  <a:schemeClr val="tx1">
                    <a:lumMod val="95000"/>
                    <a:lumOff val="5000"/>
                  </a:schemeClr>
                </a:solidFill>
              </a:rPr>
              <a:t>saving understanding</a:t>
            </a:r>
            <a:r>
              <a:rPr lang="en-US" sz="3000" dirty="0">
                <a:solidFill>
                  <a:schemeClr val="tx1">
                    <a:lumMod val="95000"/>
                    <a:lumOff val="5000"/>
                  </a:schemeClr>
                </a:solidFill>
              </a:rPr>
              <a:t> of such things as are revealed in the Word”</a:t>
            </a:r>
          </a:p>
          <a:p>
            <a:pPr marL="987552" lvl="2" indent="0">
              <a:buNone/>
            </a:pPr>
            <a:r>
              <a:rPr lang="en-US" sz="2200" dirty="0">
                <a:solidFill>
                  <a:schemeClr val="tx1">
                    <a:lumMod val="95000"/>
                    <a:lumOff val="5000"/>
                  </a:schemeClr>
                </a:solidFill>
              </a:rPr>
              <a:t>Rom. 8:6-8 For the mind set on the flesh is death, but the mind set on the Spirit is life and peace, 7 because the mind set on the flesh is hostile toward God; for it does not subject itself to the law of God, for it is not even able {to do so}; 8 and those who are in the flesh cannot please God.</a:t>
            </a:r>
            <a:endParaRPr lang="en-US" sz="2600" dirty="0">
              <a:solidFill>
                <a:schemeClr val="tx1">
                  <a:lumMod val="95000"/>
                  <a:lumOff val="5000"/>
                </a:schemeClr>
              </a:solidFill>
            </a:endParaRPr>
          </a:p>
          <a:p>
            <a:pPr marL="987552" lvl="2" indent="0">
              <a:buNone/>
            </a:pPr>
            <a:r>
              <a:rPr lang="en-US" sz="2200" dirty="0">
                <a:solidFill>
                  <a:schemeClr val="tx1">
                    <a:lumMod val="95000"/>
                    <a:lumOff val="5000"/>
                  </a:schemeClr>
                </a:solidFill>
              </a:rPr>
              <a:t>1 Cor. 2:12-14--Now we have received, not the spirit of the world, but the Spirit who is from God, that we might know the things freely given to us by God, 13 which things we also speak, not in words taught by human wisdom, but in those taught by the Spirit, combining spiritual {thoughts} with spiritual {words.} 14 But a natural man does not accept the things of the Spirit of God; for they are foolishness to him, and he cannot understand them, because they are spiritually appraised.</a:t>
            </a:r>
          </a:p>
          <a:p>
            <a:endParaRPr lang="en-US" dirty="0"/>
          </a:p>
          <a:p>
            <a:pPr marL="0" indent="0">
              <a:buNone/>
            </a:pPr>
            <a:endParaRPr lang="en-US" sz="2100" dirty="0"/>
          </a:p>
        </p:txBody>
      </p:sp>
    </p:spTree>
    <p:extLst>
      <p:ext uri="{BB962C8B-B14F-4D97-AF65-F5344CB8AC3E}">
        <p14:creationId xmlns:p14="http://schemas.microsoft.com/office/powerpoint/2010/main" val="402252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612" y="918823"/>
            <a:ext cx="3523938" cy="5020353"/>
          </a:xfrm>
        </p:spPr>
        <p:txBody>
          <a:bodyPr>
            <a:normAutofit/>
          </a:bodyPr>
          <a:lstStyle/>
          <a:p>
            <a:br>
              <a:rPr lang="en-US" sz="4000" b="1" dirty="0">
                <a:ln w="1905"/>
                <a:effectLst>
                  <a:innerShdw blurRad="69850" dist="43180" dir="5400000">
                    <a:srgbClr val="000000">
                      <a:alpha val="65000"/>
                    </a:srgbClr>
                  </a:innerShdw>
                </a:effectLst>
              </a:rPr>
            </a:br>
            <a:br>
              <a:rPr lang="en-US" sz="4000" b="1" dirty="0">
                <a:ln w="1905"/>
                <a:effectLst>
                  <a:innerShdw blurRad="69850" dist="43180" dir="5400000">
                    <a:srgbClr val="000000">
                      <a:alpha val="65000"/>
                    </a:srgbClr>
                  </a:innerShdw>
                </a:effectLst>
              </a:rPr>
            </a:br>
            <a:br>
              <a:rPr lang="en-US" sz="4000" b="1" dirty="0">
                <a:ln w="1905"/>
                <a:effectLst>
                  <a:innerShdw blurRad="69850" dist="43180" dir="5400000">
                    <a:srgbClr val="000000">
                      <a:alpha val="65000"/>
                    </a:srgbClr>
                  </a:innerShdw>
                </a:effectLst>
              </a:rPr>
            </a:br>
            <a:br>
              <a:rPr lang="en-US" sz="4000" b="1" dirty="0">
                <a:ln w="1905"/>
                <a:effectLst>
                  <a:innerShdw blurRad="69850" dist="43180" dir="5400000">
                    <a:srgbClr val="000000">
                      <a:alpha val="65000"/>
                    </a:srgbClr>
                  </a:innerShdw>
                </a:effectLst>
              </a:rPr>
            </a:br>
            <a:endParaRPr lang="en-US" sz="4000" b="1" dirty="0">
              <a:ln w="1905"/>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952314" y="1353163"/>
            <a:ext cx="11120864" cy="6148067"/>
          </a:xfrm>
        </p:spPr>
        <p:txBody>
          <a:bodyPr>
            <a:normAutofit/>
          </a:bodyPr>
          <a:lstStyle/>
          <a:p>
            <a:pPr marL="0" indent="0">
              <a:buNone/>
            </a:pPr>
            <a:endParaRPr lang="en-US" b="1" i="1" dirty="0"/>
          </a:p>
          <a:p>
            <a:pPr marL="0" indent="0">
              <a:buNone/>
            </a:pPr>
            <a:r>
              <a:rPr lang="en-US" sz="3200" b="1" i="1" dirty="0"/>
              <a:t>B. Doesn’t Do: </a:t>
            </a:r>
            <a:r>
              <a:rPr lang="en-US" sz="3200" i="1" dirty="0"/>
              <a:t>... those former ways of God’s revealing his will unto his people being now ceased...(1.1b), ... unto which nothing at any times is to be added, whether by new revelations of the Spirit, or traditions of men...” (1.6) </a:t>
            </a:r>
            <a:endParaRPr lang="en-US" sz="3600" dirty="0"/>
          </a:p>
          <a:p>
            <a:pPr lvl="2"/>
            <a:r>
              <a:rPr lang="en-US" sz="2800" i="1" dirty="0"/>
              <a:t>Heb. 1:1-3—God “spoke”... not “speaks” </a:t>
            </a:r>
            <a:endParaRPr lang="en-US" sz="3200" dirty="0"/>
          </a:p>
          <a:p>
            <a:pPr lvl="2"/>
            <a:r>
              <a:rPr lang="en-US" sz="2800" i="1" dirty="0"/>
              <a:t>Eph. 2: </a:t>
            </a:r>
            <a:r>
              <a:rPr lang="en-US" sz="2800" b="1" i="1" dirty="0"/>
              <a:t>20 </a:t>
            </a:r>
            <a:r>
              <a:rPr lang="en-US" sz="2800" i="1" dirty="0"/>
              <a:t>built upon the foundation of the apostles and prophets, with Christ Jesus himself as the cornerstone. </a:t>
            </a:r>
            <a:endParaRPr lang="en-US" sz="3200" dirty="0"/>
          </a:p>
          <a:p>
            <a:pPr lvl="2"/>
            <a:r>
              <a:rPr lang="en-US" sz="2800" i="1" dirty="0"/>
              <a:t>Rev.22:18 ...if anyone adds to them.</a:t>
            </a:r>
            <a:endParaRPr lang="en-US" sz="2800" b="1" i="1" dirty="0"/>
          </a:p>
        </p:txBody>
      </p:sp>
      <p:sp>
        <p:nvSpPr>
          <p:cNvPr id="4" name="TextBox 3">
            <a:extLst>
              <a:ext uri="{FF2B5EF4-FFF2-40B4-BE49-F238E27FC236}">
                <a16:creationId xmlns:a16="http://schemas.microsoft.com/office/drawing/2014/main" id="{18CE93A3-C0EE-7140-A273-9066961C8D9A}"/>
              </a:ext>
            </a:extLst>
          </p:cNvPr>
          <p:cNvSpPr txBox="1"/>
          <p:nvPr/>
        </p:nvSpPr>
        <p:spPr>
          <a:xfrm>
            <a:off x="1184789" y="371496"/>
            <a:ext cx="10655915" cy="707886"/>
          </a:xfrm>
          <a:prstGeom prst="rect">
            <a:avLst/>
          </a:prstGeom>
          <a:noFill/>
        </p:spPr>
        <p:txBody>
          <a:bodyPr wrap="square" rtlCol="0">
            <a:spAutoFit/>
          </a:bodyPr>
          <a:lstStyle/>
          <a:p>
            <a:r>
              <a:rPr lang="en-US" sz="4000" b="1" dirty="0">
                <a:ln w="1905"/>
                <a:effectLst>
                  <a:innerShdw blurRad="69850" dist="43180" dir="5400000">
                    <a:srgbClr val="000000">
                      <a:alpha val="65000"/>
                    </a:srgbClr>
                  </a:innerShdw>
                </a:effectLst>
              </a:rPr>
              <a:t>The Role of </a:t>
            </a:r>
            <a:r>
              <a:rPr lang="en-US" sz="4000" b="1" u="sng" dirty="0">
                <a:ln w="1905"/>
                <a:effectLst>
                  <a:innerShdw blurRad="69850" dist="43180" dir="5400000">
                    <a:srgbClr val="000000">
                      <a:alpha val="65000"/>
                    </a:srgbClr>
                  </a:innerShdw>
                </a:effectLst>
              </a:rPr>
              <a:t>Holy Spirit </a:t>
            </a:r>
            <a:r>
              <a:rPr lang="en-US" sz="4000" b="1" dirty="0">
                <a:ln w="1905"/>
                <a:effectLst>
                  <a:innerShdw blurRad="69850" dist="43180" dir="5400000">
                    <a:srgbClr val="000000">
                      <a:alpha val="65000"/>
                    </a:srgbClr>
                  </a:innerShdw>
                </a:effectLst>
              </a:rPr>
              <a:t>In Interpreting Scripture</a:t>
            </a:r>
          </a:p>
        </p:txBody>
      </p:sp>
    </p:spTree>
    <p:extLst>
      <p:ext uri="{BB962C8B-B14F-4D97-AF65-F5344CB8AC3E}">
        <p14:creationId xmlns:p14="http://schemas.microsoft.com/office/powerpoint/2010/main" val="257287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4508" y="2896371"/>
            <a:ext cx="3523938" cy="5020353"/>
          </a:xfrm>
        </p:spPr>
        <p:txBody>
          <a:bodyPr>
            <a:normAutofit/>
          </a:bodyPr>
          <a:lstStyle/>
          <a:p>
            <a:r>
              <a:rPr lang="en-US" b="1" dirty="0">
                <a:ln w="10541" cmpd="sng">
                  <a:solidFill>
                    <a:srgbClr val="7D7D7D">
                      <a:tint val="100000"/>
                      <a:shade val="100000"/>
                      <a:satMod val="110000"/>
                    </a:srgbClr>
                  </a:solidFill>
                  <a:prstDash val="solid"/>
                </a:ln>
              </a:rPr>
              <a:t>Revelation vs. Illumination</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567313" y="1125416"/>
            <a:ext cx="7135459" cy="5992837"/>
          </a:xfrm>
        </p:spPr>
        <p:txBody>
          <a:bodyPr>
            <a:normAutofit lnSpcReduction="10000"/>
          </a:bodyPr>
          <a:lstStyle/>
          <a:p>
            <a:pPr lvl="1"/>
            <a:r>
              <a:rPr lang="en-US" sz="2800" u="sng" dirty="0"/>
              <a:t>Holy Spirit and Revelation</a:t>
            </a:r>
            <a:r>
              <a:rPr lang="en-US" sz="2800" dirty="0"/>
              <a:t>: The Holy Spirit plays an objective role, not subjective, in biblical inspiration.  As contained in the scriptures of the Old and New Testament, revelation (meaning) is now ceased until the return of Christ.</a:t>
            </a:r>
          </a:p>
          <a:p>
            <a:pPr marL="0" indent="0">
              <a:buNone/>
            </a:pPr>
            <a:endParaRPr lang="en-US" sz="2800" dirty="0"/>
          </a:p>
          <a:p>
            <a:pPr lvl="1"/>
            <a:r>
              <a:rPr lang="en-US" sz="2800" u="sng" dirty="0"/>
              <a:t>Holy Spirit in Illumination:</a:t>
            </a:r>
            <a:r>
              <a:rPr lang="en-US" sz="2800" dirty="0"/>
              <a:t>  active in us subjectively such as to give us “eyes to see and ears to hear, it is a vital aspect of our ability to discern what God is telling us through scripture and its significance in our lives.   </a:t>
            </a:r>
          </a:p>
          <a:p>
            <a:pPr marL="0" indent="0">
              <a:buNone/>
            </a:pPr>
            <a:r>
              <a:rPr lang="en-US" i="1" dirty="0"/>
              <a:t>.</a:t>
            </a:r>
          </a:p>
          <a:p>
            <a:endParaRPr lang="en-US" dirty="0"/>
          </a:p>
        </p:txBody>
      </p:sp>
    </p:spTree>
    <p:extLst>
      <p:ext uri="{BB962C8B-B14F-4D97-AF65-F5344CB8AC3E}">
        <p14:creationId xmlns:p14="http://schemas.microsoft.com/office/powerpoint/2010/main" val="266951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3938" y="243639"/>
            <a:ext cx="7705164" cy="1485900"/>
          </a:xfrm>
        </p:spPr>
        <p:txBody>
          <a:bodyPr>
            <a:normAutofit/>
          </a:bodyPr>
          <a:lstStyle/>
          <a:p>
            <a:r>
              <a:rPr lang="en-US" sz="4000" b="1" dirty="0">
                <a:ln w="1905"/>
                <a:solidFill>
                  <a:schemeClr val="tx2">
                    <a:lumMod val="50000"/>
                    <a:lumOff val="50000"/>
                  </a:schemeClr>
                </a:solidFill>
                <a:effectLst>
                  <a:innerShdw blurRad="69850" dist="43180" dir="5400000">
                    <a:srgbClr val="000000">
                      <a:alpha val="65000"/>
                    </a:srgbClr>
                  </a:innerShdw>
                </a:effectLst>
              </a:rPr>
              <a:t>Summary Role of the Holy Spirit: </a:t>
            </a:r>
            <a:endParaRPr lang="en-US" sz="4000" b="1" dirty="0">
              <a:solidFill>
                <a:schemeClr val="tx2">
                  <a:lumMod val="50000"/>
                  <a:lumOff val="50000"/>
                </a:schemeClr>
              </a:solidFill>
            </a:endParaRPr>
          </a:p>
        </p:txBody>
      </p:sp>
      <p:sp>
        <p:nvSpPr>
          <p:cNvPr id="3" name="Content Placeholder 2"/>
          <p:cNvSpPr>
            <a:spLocks noGrp="1"/>
          </p:cNvSpPr>
          <p:nvPr>
            <p:ph idx="1"/>
          </p:nvPr>
        </p:nvSpPr>
        <p:spPr>
          <a:xfrm>
            <a:off x="1917760" y="1235971"/>
            <a:ext cx="9280302" cy="5871411"/>
          </a:xfrm>
        </p:spPr>
        <p:txBody>
          <a:bodyPr>
            <a:normAutofit fontScale="92500" lnSpcReduction="10000"/>
          </a:bodyPr>
          <a:lstStyle/>
          <a:p>
            <a:pPr marL="0" indent="0">
              <a:buNone/>
            </a:pPr>
            <a:r>
              <a:rPr lang="en-US" i="1" dirty="0"/>
              <a:t>"</a:t>
            </a:r>
            <a:r>
              <a:rPr lang="en-US" sz="2800" dirty="0">
                <a:solidFill>
                  <a:schemeClr val="tx1">
                    <a:lumMod val="95000"/>
                    <a:lumOff val="5000"/>
                  </a:schemeClr>
                </a:solidFill>
                <a:latin typeface="Avenir Next Condensed" panose="020B0506020202020204" pitchFamily="34" charset="0"/>
                <a:cs typeface="Al Nile" pitchFamily="2" charset="-78"/>
              </a:rPr>
              <a:t>The Holy Spirit plays a subjective, not objective, role in biblical interpretation.  In reconciling our sinful hearts to God, he promotes within us a similar desire to love and serve God as we have to love and serve our natural parents.  Further, he particularly gives us the desire to embrace and receive the things of God.  In doing this, he makes us willing to work hard to understand scripture, and willing to embrace the conclusions of our study of scripture. </a:t>
            </a:r>
          </a:p>
          <a:p>
            <a:pPr marL="0" indent="0">
              <a:buNone/>
            </a:pPr>
            <a:r>
              <a:rPr lang="en-US" sz="2800" dirty="0">
                <a:solidFill>
                  <a:schemeClr val="tx1">
                    <a:lumMod val="95000"/>
                    <a:lumOff val="5000"/>
                  </a:schemeClr>
                </a:solidFill>
                <a:latin typeface="Avenir Next Condensed" panose="020B0506020202020204" pitchFamily="34" charset="0"/>
                <a:cs typeface="Al Nile" pitchFamily="2" charset="-78"/>
              </a:rPr>
              <a:t> Our view is distinct from the view of Rome, which argued that the difficulty of understanding scripture aright was due to scripture's obscurity and perplexity; Protestants responded by saying the difficulty was due to </a:t>
            </a:r>
            <a:r>
              <a:rPr lang="en-US" sz="2800" i="1" dirty="0">
                <a:solidFill>
                  <a:schemeClr val="tx1">
                    <a:lumMod val="95000"/>
                    <a:lumOff val="5000"/>
                  </a:schemeClr>
                </a:solidFill>
                <a:latin typeface="Avenir Next Condensed" panose="020B0506020202020204" pitchFamily="34" charset="0"/>
                <a:cs typeface="Al Nile" pitchFamily="2" charset="-78"/>
              </a:rPr>
              <a:t>our</a:t>
            </a:r>
            <a:r>
              <a:rPr lang="en-US" sz="2800" dirty="0">
                <a:solidFill>
                  <a:schemeClr val="tx1">
                    <a:lumMod val="95000"/>
                    <a:lumOff val="5000"/>
                  </a:schemeClr>
                </a:solidFill>
                <a:latin typeface="Avenir Next Condensed" panose="020B0506020202020204" pitchFamily="34" charset="0"/>
                <a:cs typeface="Al Nile" pitchFamily="2" charset="-78"/>
              </a:rPr>
              <a:t> obscurity and perplexity.  On the other side of the Reformers, battling from another direction, were the anabaptists, who joined Rome in claiming scripture to be intellectually unclear and in need of further revelation and information.    Thus, the Holy Spirit is most necessary in removing that sin and love of sin which is that which effectively prevents us from embracing and receiving the things of God." </a:t>
            </a:r>
          </a:p>
          <a:p>
            <a:pPr marL="0" indent="0" algn="r">
              <a:buNone/>
            </a:pPr>
            <a:r>
              <a:rPr lang="en-US" sz="2800" dirty="0">
                <a:solidFill>
                  <a:schemeClr val="tx1">
                    <a:lumMod val="95000"/>
                    <a:lumOff val="5000"/>
                  </a:schemeClr>
                </a:solidFill>
                <a:latin typeface="Avenir Next Condensed" panose="020B0506020202020204" pitchFamily="34" charset="0"/>
                <a:cs typeface="Al Nile" pitchFamily="2" charset="-78"/>
              </a:rPr>
              <a:t>T. David Gordon</a:t>
            </a:r>
            <a:endParaRPr lang="en-US" sz="2400" dirty="0">
              <a:solidFill>
                <a:schemeClr val="tx1">
                  <a:lumMod val="95000"/>
                  <a:lumOff val="5000"/>
                </a:schemeClr>
              </a:solidFill>
              <a:latin typeface="Avenir Next Condensed" panose="020B0506020202020204" pitchFamily="34" charset="0"/>
              <a:cs typeface="Al Nile" pitchFamily="2" charset="-78"/>
            </a:endParaRPr>
          </a:p>
        </p:txBody>
      </p:sp>
    </p:spTree>
    <p:extLst>
      <p:ext uri="{BB962C8B-B14F-4D97-AF65-F5344CB8AC3E}">
        <p14:creationId xmlns:p14="http://schemas.microsoft.com/office/powerpoint/2010/main" val="120072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9356" y="56963"/>
            <a:ext cx="7705164" cy="1485900"/>
          </a:xfrm>
        </p:spPr>
        <p:txBody>
          <a:bodyPr>
            <a:normAutofit/>
          </a:bodyPr>
          <a:lstStyle/>
          <a:p>
            <a:r>
              <a:rPr lang="en-US" sz="3400" b="1" dirty="0">
                <a:ln w="1905"/>
                <a:effectLst>
                  <a:innerShdw blurRad="69850" dist="43180" dir="5400000">
                    <a:srgbClr val="000000">
                      <a:alpha val="65000"/>
                    </a:srgbClr>
                  </a:innerShdw>
                </a:effectLst>
              </a:rPr>
              <a:t>The Role of </a:t>
            </a:r>
            <a:r>
              <a:rPr lang="en-US" sz="3400" b="1" u="sng" dirty="0">
                <a:ln w="1905"/>
                <a:effectLst>
                  <a:innerShdw blurRad="69850" dist="43180" dir="5400000">
                    <a:srgbClr val="000000">
                      <a:alpha val="65000"/>
                    </a:srgbClr>
                  </a:innerShdw>
                </a:effectLst>
              </a:rPr>
              <a:t>Holy Spirit</a:t>
            </a:r>
            <a:br>
              <a:rPr lang="en-US" sz="3400" b="1" u="sng" dirty="0">
                <a:ln w="1905"/>
                <a:effectLst>
                  <a:innerShdw blurRad="69850" dist="43180" dir="5400000">
                    <a:srgbClr val="000000">
                      <a:alpha val="65000"/>
                    </a:srgbClr>
                  </a:innerShdw>
                </a:effectLst>
              </a:rPr>
            </a:br>
            <a:r>
              <a:rPr lang="en-US" sz="3400" b="1" dirty="0">
                <a:ln w="1905"/>
                <a:effectLst>
                  <a:innerShdw blurRad="69850" dist="43180" dir="5400000">
                    <a:srgbClr val="000000">
                      <a:alpha val="65000"/>
                    </a:srgbClr>
                  </a:innerShdw>
                </a:effectLst>
              </a:rPr>
              <a:t>In Interpreting Scripture</a:t>
            </a:r>
            <a:br>
              <a:rPr lang="en-US" sz="3400" b="1" dirty="0">
                <a:ln w="1905"/>
                <a:effectLst>
                  <a:innerShdw blurRad="69850" dist="43180" dir="5400000">
                    <a:srgbClr val="000000">
                      <a:alpha val="65000"/>
                    </a:srgbClr>
                  </a:innerShdw>
                </a:effectLst>
              </a:rPr>
            </a:br>
            <a:r>
              <a:rPr lang="en-US" sz="3400" b="1" dirty="0"/>
              <a:t> </a:t>
            </a:r>
          </a:p>
        </p:txBody>
      </p:sp>
      <p:sp>
        <p:nvSpPr>
          <p:cNvPr id="3" name="Content Placeholder 2"/>
          <p:cNvSpPr>
            <a:spLocks noGrp="1"/>
          </p:cNvSpPr>
          <p:nvPr>
            <p:ph idx="1"/>
          </p:nvPr>
        </p:nvSpPr>
        <p:spPr>
          <a:xfrm>
            <a:off x="1551709" y="1542863"/>
            <a:ext cx="10490447" cy="5556047"/>
          </a:xfrm>
        </p:spPr>
        <p:txBody>
          <a:bodyPr>
            <a:normAutofit fontScale="92500" lnSpcReduction="10000"/>
          </a:bodyPr>
          <a:lstStyle/>
          <a:p>
            <a:r>
              <a:rPr lang="en-US" sz="2300" dirty="0">
                <a:solidFill>
                  <a:schemeClr val="tx1"/>
                </a:solidFill>
              </a:rPr>
              <a:t>It is a false dichotomy to pit the “Holy Spirit” filled life and the Scripture filled life—why? </a:t>
            </a:r>
          </a:p>
          <a:p>
            <a:pPr marL="800100" lvl="2" indent="0">
              <a:buNone/>
            </a:pPr>
            <a:r>
              <a:rPr lang="en-US" sz="2300" b="1" i="1" dirty="0">
                <a:solidFill>
                  <a:schemeClr val="tx1"/>
                </a:solidFill>
              </a:rPr>
              <a:t>2Pet. 1:19 </a:t>
            </a:r>
            <a:r>
              <a:rPr lang="en-US" sz="2300" i="1" dirty="0">
                <a:solidFill>
                  <a:schemeClr val="tx1"/>
                </a:solidFill>
              </a:rPr>
              <a:t>For  no prophecy was ever produced by the will of man, but men spoke from God  as they were carried along by the Holy Spirit. </a:t>
            </a:r>
          </a:p>
          <a:p>
            <a:pPr marL="800100" lvl="2" indent="0">
              <a:buNone/>
            </a:pPr>
            <a:endParaRPr lang="en-US" sz="2300" i="1" dirty="0">
              <a:solidFill>
                <a:schemeClr val="tx1"/>
              </a:solidFill>
            </a:endParaRPr>
          </a:p>
          <a:p>
            <a:r>
              <a:rPr lang="en-US" sz="2300" i="1" dirty="0">
                <a:solidFill>
                  <a:schemeClr val="tx1"/>
                </a:solidFill>
              </a:rPr>
              <a:t>Apostolic Foundation Is Contained to Scripture:</a:t>
            </a:r>
          </a:p>
          <a:p>
            <a:pPr marL="800100" lvl="2" indent="0">
              <a:buNone/>
            </a:pPr>
            <a:r>
              <a:rPr lang="en-US" sz="2300" b="1" i="1" dirty="0">
                <a:solidFill>
                  <a:schemeClr val="tx1"/>
                </a:solidFill>
              </a:rPr>
              <a:t>Acts 2:42</a:t>
            </a:r>
            <a:r>
              <a:rPr lang="en-US" sz="2300" i="1" dirty="0">
                <a:solidFill>
                  <a:schemeClr val="tx1"/>
                </a:solidFill>
              </a:rPr>
              <a:t>   And  they devoted themselves to the </a:t>
            </a:r>
            <a:r>
              <a:rPr lang="en-US" sz="2300" u="sng" dirty="0">
                <a:solidFill>
                  <a:schemeClr val="tx1"/>
                </a:solidFill>
              </a:rPr>
              <a:t>apostles’  teaching</a:t>
            </a:r>
            <a:r>
              <a:rPr lang="en-US" sz="2300" dirty="0">
                <a:solidFill>
                  <a:schemeClr val="tx1"/>
                </a:solidFill>
                <a:effectLst/>
              </a:rPr>
              <a:t> </a:t>
            </a:r>
            <a:endParaRPr lang="en-US" sz="2300" dirty="0">
              <a:solidFill>
                <a:schemeClr val="tx1"/>
              </a:solidFill>
            </a:endParaRPr>
          </a:p>
          <a:p>
            <a:pPr marL="800100" lvl="2" indent="0">
              <a:buNone/>
            </a:pPr>
            <a:r>
              <a:rPr lang="en-US" sz="2300" b="1" dirty="0">
                <a:solidFill>
                  <a:schemeClr val="tx1"/>
                </a:solidFill>
              </a:rPr>
              <a:t>Eph 2:20  </a:t>
            </a:r>
            <a:r>
              <a:rPr lang="en-US" sz="2300" dirty="0">
                <a:solidFill>
                  <a:schemeClr val="tx1"/>
                </a:solidFill>
              </a:rPr>
              <a:t>built on the foundation of the  apostles and prophets,  Christ Jesus himself being  the cornerstone</a:t>
            </a:r>
          </a:p>
          <a:p>
            <a:pPr marL="1257300" lvl="3" indent="0">
              <a:buNone/>
            </a:pPr>
            <a:r>
              <a:rPr lang="en-US" sz="2300" dirty="0">
                <a:solidFill>
                  <a:schemeClr val="tx1"/>
                </a:solidFill>
              </a:rPr>
              <a:t>Note : John 15:26-27  --</a:t>
            </a:r>
            <a:r>
              <a:rPr lang="en-US" sz="2300" i="1" dirty="0">
                <a:solidFill>
                  <a:schemeClr val="tx1"/>
                </a:solidFill>
              </a:rPr>
              <a:t>When the Advocate comes, whom I will send </a:t>
            </a:r>
            <a:r>
              <a:rPr lang="en-US" sz="2300" b="1" i="1" dirty="0">
                <a:solidFill>
                  <a:schemeClr val="tx1"/>
                </a:solidFill>
              </a:rPr>
              <a:t>to you </a:t>
            </a:r>
            <a:r>
              <a:rPr lang="en-US" sz="2300" i="1" dirty="0">
                <a:solidFill>
                  <a:schemeClr val="tx1"/>
                </a:solidFill>
              </a:rPr>
              <a:t>from the Father, the Spirit of truth who comes from the Father, he will testify on my behalf.</a:t>
            </a:r>
            <a:r>
              <a:rPr lang="en-US" sz="2300" dirty="0">
                <a:solidFill>
                  <a:schemeClr val="tx1"/>
                </a:solidFill>
                <a:effectLst/>
              </a:rPr>
              <a:t> </a:t>
            </a:r>
            <a:endParaRPr lang="en-US" sz="2300" i="1" dirty="0">
              <a:solidFill>
                <a:schemeClr val="tx1"/>
              </a:solidFill>
            </a:endParaRPr>
          </a:p>
          <a:p>
            <a:r>
              <a:rPr lang="en-US" sz="2400" dirty="0">
                <a:solidFill>
                  <a:schemeClr val="tx1"/>
                </a:solidFill>
              </a:rPr>
              <a:t>Warning</a:t>
            </a:r>
          </a:p>
          <a:p>
            <a:pPr marL="800100" lvl="2" indent="0">
              <a:buNone/>
            </a:pPr>
            <a:r>
              <a:rPr lang="en-US" sz="2100" b="1" dirty="0">
                <a:solidFill>
                  <a:schemeClr val="tx1"/>
                </a:solidFill>
              </a:rPr>
              <a:t>Rev. 22:18 </a:t>
            </a:r>
            <a:r>
              <a:rPr lang="en-US" sz="2100" dirty="0">
                <a:solidFill>
                  <a:schemeClr val="tx1"/>
                </a:solidFill>
              </a:rPr>
              <a:t>I warn everyone who hears the words of the prophecy of this book:  if anyone adds to them, God will add to him the plagues described in this book,  19 and if anyone takes away from the words of the book of this prophecy, God will take away his share in  the tree of life and in  the holy city, which </a:t>
            </a:r>
            <a:r>
              <a:rPr lang="en-US" sz="2100" dirty="0"/>
              <a:t>are described in this book. </a:t>
            </a:r>
          </a:p>
        </p:txBody>
      </p:sp>
    </p:spTree>
    <p:extLst>
      <p:ext uri="{BB962C8B-B14F-4D97-AF65-F5344CB8AC3E}">
        <p14:creationId xmlns:p14="http://schemas.microsoft.com/office/powerpoint/2010/main" val="405520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612" y="918823"/>
            <a:ext cx="3523938" cy="5020353"/>
          </a:xfrm>
        </p:spPr>
        <p:txBody>
          <a:bodyPr>
            <a:normAutofit/>
          </a:bodyPr>
          <a:lstStyle/>
          <a:p>
            <a:br>
              <a:rPr lang="en-US" sz="4000" b="1" dirty="0">
                <a:ln w="1905"/>
                <a:effectLst>
                  <a:innerShdw blurRad="69850" dist="43180" dir="5400000">
                    <a:srgbClr val="000000">
                      <a:alpha val="65000"/>
                    </a:srgbClr>
                  </a:innerShdw>
                </a:effectLst>
              </a:rPr>
            </a:br>
            <a:br>
              <a:rPr lang="en-US" sz="4000" b="1" dirty="0">
                <a:ln w="1905"/>
                <a:effectLst>
                  <a:innerShdw blurRad="69850" dist="43180" dir="5400000">
                    <a:srgbClr val="000000">
                      <a:alpha val="65000"/>
                    </a:srgbClr>
                  </a:innerShdw>
                </a:effectLst>
              </a:rPr>
            </a:br>
            <a:br>
              <a:rPr lang="en-US" sz="4000" b="1" dirty="0">
                <a:ln w="1905"/>
                <a:effectLst>
                  <a:innerShdw blurRad="69850" dist="43180" dir="5400000">
                    <a:srgbClr val="000000">
                      <a:alpha val="65000"/>
                    </a:srgbClr>
                  </a:innerShdw>
                </a:effectLst>
              </a:rPr>
            </a:br>
            <a:br>
              <a:rPr lang="en-US" sz="4000" b="1" dirty="0">
                <a:ln w="1905"/>
                <a:effectLst>
                  <a:innerShdw blurRad="69850" dist="43180" dir="5400000">
                    <a:srgbClr val="000000">
                      <a:alpha val="65000"/>
                    </a:srgbClr>
                  </a:innerShdw>
                </a:effectLst>
              </a:rPr>
            </a:br>
            <a:endParaRPr lang="en-US" sz="4000" b="1" dirty="0">
              <a:ln w="1905"/>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84789" y="918823"/>
            <a:ext cx="11120864" cy="6148067"/>
          </a:xfrm>
        </p:spPr>
        <p:txBody>
          <a:bodyPr>
            <a:normAutofit lnSpcReduction="10000"/>
          </a:bodyPr>
          <a:lstStyle/>
          <a:p>
            <a:pPr marL="0" indent="0" algn="ctr">
              <a:buNone/>
            </a:pPr>
            <a:r>
              <a:rPr lang="en-US" sz="2400" b="1" dirty="0"/>
              <a:t>John 14:25-26 </a:t>
            </a:r>
          </a:p>
          <a:p>
            <a:pPr marL="0" indent="0">
              <a:buNone/>
            </a:pPr>
            <a:r>
              <a:rPr lang="en-US" b="1" i="1" dirty="0">
                <a:solidFill>
                  <a:schemeClr val="tx1"/>
                </a:solidFill>
              </a:rPr>
              <a:t>“I have said these things to you while I am still with you.   26 But the Advocate, the Holy Spirit, whom the Father will send in my name, will teach you everything, and remind you of all that I have said to you”.</a:t>
            </a:r>
            <a:endParaRPr lang="en-US" b="1" dirty="0">
              <a:solidFill>
                <a:schemeClr val="tx1"/>
              </a:solidFill>
            </a:endParaRPr>
          </a:p>
          <a:p>
            <a:pPr marL="530352" lvl="1" indent="0">
              <a:buNone/>
            </a:pPr>
            <a:r>
              <a:rPr lang="en-US" sz="2100" dirty="0">
                <a:solidFill>
                  <a:schemeClr val="tx1"/>
                </a:solidFill>
              </a:rPr>
              <a:t>1. To whom is this addressed?  The disciples in the Upper Room.  The twice-repeated “you” of v. 26 has the same referent as the “you” at the end of 25 and the end of 26.</a:t>
            </a:r>
          </a:p>
          <a:p>
            <a:pPr marL="530352" lvl="1" indent="0">
              <a:buNone/>
            </a:pPr>
            <a:r>
              <a:rPr lang="en-US" sz="2100" dirty="0">
                <a:solidFill>
                  <a:schemeClr val="tx1"/>
                </a:solidFill>
              </a:rPr>
              <a:t>2. What is promised to the disciples?  The Holy Spirit.</a:t>
            </a:r>
          </a:p>
          <a:p>
            <a:pPr marL="530352" lvl="1" indent="0">
              <a:buNone/>
            </a:pPr>
            <a:r>
              <a:rPr lang="en-US" sz="2100" dirty="0">
                <a:solidFill>
                  <a:schemeClr val="tx1"/>
                </a:solidFill>
              </a:rPr>
              <a:t>3. What will the Holy Spirit do?  He will teach-remind (note the parallel between teaching and reminding here).  His “teaching,” even among the disciples, is not new information, but a remembrance of the many things which Jesus had already said.</a:t>
            </a:r>
          </a:p>
          <a:p>
            <a:pPr marL="530352" lvl="1" indent="0">
              <a:buNone/>
            </a:pPr>
            <a:r>
              <a:rPr lang="en-US" sz="2100" dirty="0">
                <a:solidFill>
                  <a:schemeClr val="tx1"/>
                </a:solidFill>
              </a:rPr>
              <a:t>4. What will be the content of the Spirit's teaching-reminding among the disciples?  What is the referent of the ”everything” ?  This is answered by the relative clause, “that I have said to you”.  This clause is almost certainly further defined by the first clause of 25, “I have said these things to you while I am still with you” .</a:t>
            </a:r>
          </a:p>
          <a:p>
            <a:pPr marL="530352" lvl="1" indent="0">
              <a:buNone/>
            </a:pPr>
            <a:r>
              <a:rPr lang="en-US" sz="2100" dirty="0">
                <a:solidFill>
                  <a:schemeClr val="tx1"/>
                </a:solidFill>
              </a:rPr>
              <a:t>5. Conclusions from John 14.25,26.  This text records a special promise of the Holy Spirit to the disciples guaranteeing that they will be helped to remember what Jesus taught them while he was with them such a to put into writing the “foundations built upon Christ as cornerstone” (Eph 2:20).    A number of other texts affirm that this is precisely what happened. (c.f. 2 Peter 1:20– “eyewitness.., not a matter of own interpretation) </a:t>
            </a:r>
          </a:p>
          <a:p>
            <a:pPr marL="0" indent="0">
              <a:buNone/>
            </a:pPr>
            <a:endParaRPr lang="en-US" b="1" i="1" dirty="0"/>
          </a:p>
        </p:txBody>
      </p:sp>
      <p:sp>
        <p:nvSpPr>
          <p:cNvPr id="4" name="TextBox 3">
            <a:extLst>
              <a:ext uri="{FF2B5EF4-FFF2-40B4-BE49-F238E27FC236}">
                <a16:creationId xmlns:a16="http://schemas.microsoft.com/office/drawing/2014/main" id="{18CE93A3-C0EE-7140-A273-9066961C8D9A}"/>
              </a:ext>
            </a:extLst>
          </p:cNvPr>
          <p:cNvSpPr txBox="1"/>
          <p:nvPr/>
        </p:nvSpPr>
        <p:spPr>
          <a:xfrm>
            <a:off x="1184789" y="120036"/>
            <a:ext cx="10655915" cy="707886"/>
          </a:xfrm>
          <a:prstGeom prst="rect">
            <a:avLst/>
          </a:prstGeom>
          <a:noFill/>
        </p:spPr>
        <p:txBody>
          <a:bodyPr wrap="square" rtlCol="0">
            <a:spAutoFit/>
          </a:bodyPr>
          <a:lstStyle/>
          <a:p>
            <a:r>
              <a:rPr lang="en-US" sz="4000" b="1" i="1" dirty="0"/>
              <a:t>A Misunderstood Passage: (c.f. John 15 26-27</a:t>
            </a:r>
            <a:endParaRPr lang="en-US" sz="4000" b="1" dirty="0">
              <a:solidFill>
                <a:schemeClr val="accent1">
                  <a:lumMod val="75000"/>
                </a:schemeClr>
              </a:solidFill>
            </a:endParaRPr>
          </a:p>
        </p:txBody>
      </p:sp>
    </p:spTree>
    <p:extLst>
      <p:ext uri="{BB962C8B-B14F-4D97-AF65-F5344CB8AC3E}">
        <p14:creationId xmlns:p14="http://schemas.microsoft.com/office/powerpoint/2010/main" val="73399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4410" y="56962"/>
            <a:ext cx="7705164" cy="1485900"/>
          </a:xfrm>
        </p:spPr>
        <p:txBody>
          <a:bodyPr>
            <a:normAutofit/>
          </a:bodyPr>
          <a:lstStyle/>
          <a:p>
            <a:br>
              <a:rPr lang="en-US" sz="3400" b="1" dirty="0">
                <a:ln w="1905"/>
                <a:effectLst>
                  <a:innerShdw blurRad="69850" dist="43180" dir="5400000">
                    <a:srgbClr val="000000">
                      <a:alpha val="65000"/>
                    </a:srgbClr>
                  </a:innerShdw>
                </a:effectLst>
              </a:rPr>
            </a:br>
            <a:r>
              <a:rPr lang="en-US" sz="3400" b="1" dirty="0"/>
              <a:t> </a:t>
            </a:r>
          </a:p>
        </p:txBody>
      </p:sp>
      <p:sp>
        <p:nvSpPr>
          <p:cNvPr id="3" name="Content Placeholder 2"/>
          <p:cNvSpPr>
            <a:spLocks noGrp="1"/>
          </p:cNvSpPr>
          <p:nvPr>
            <p:ph idx="1"/>
          </p:nvPr>
        </p:nvSpPr>
        <p:spPr>
          <a:xfrm>
            <a:off x="2177278" y="1542862"/>
            <a:ext cx="9011603" cy="6233775"/>
          </a:xfrm>
        </p:spPr>
        <p:txBody>
          <a:bodyPr>
            <a:normAutofit fontScale="92500" lnSpcReduction="10000"/>
          </a:bodyPr>
          <a:lstStyle/>
          <a:p>
            <a:pPr marL="0" indent="0">
              <a:buNone/>
            </a:pPr>
            <a:r>
              <a:rPr lang="en-US" sz="3900" dirty="0"/>
              <a:t>The Holy Spirit does not give us special insight into the correct interpretation/meaning  of a given biblical passage...  </a:t>
            </a:r>
          </a:p>
          <a:p>
            <a:pPr marL="0" indent="0">
              <a:buNone/>
            </a:pPr>
            <a:endParaRPr lang="en-US" sz="3900" dirty="0"/>
          </a:p>
          <a:p>
            <a:pPr marL="0" indent="0">
              <a:buNone/>
            </a:pPr>
            <a:r>
              <a:rPr lang="en-US" sz="3900" dirty="0"/>
              <a:t>[Assuming the sufficiency of scripture] the role of the Holy Spirit is to make us a receptive recipient of the </a:t>
            </a:r>
            <a:r>
              <a:rPr lang="en-US" sz="3900" dirty="0" err="1"/>
              <a:t>origional</a:t>
            </a:r>
            <a:r>
              <a:rPr lang="en-US" sz="3900" dirty="0"/>
              <a:t> meaning of the Word of God such as to discern it’s  relevance to a faithful life with God. 		T. </a:t>
            </a:r>
          </a:p>
          <a:p>
            <a:pPr marL="0" indent="0">
              <a:buNone/>
            </a:pPr>
            <a:r>
              <a:rPr lang="en-US" sz="3900" dirty="0"/>
              <a:t> </a:t>
            </a:r>
          </a:p>
          <a:p>
            <a:endParaRPr lang="en-US" sz="2100" dirty="0"/>
          </a:p>
        </p:txBody>
      </p:sp>
      <p:sp>
        <p:nvSpPr>
          <p:cNvPr id="4" name="TextBox 3">
            <a:extLst>
              <a:ext uri="{FF2B5EF4-FFF2-40B4-BE49-F238E27FC236}">
                <a16:creationId xmlns:a16="http://schemas.microsoft.com/office/drawing/2014/main" id="{7C20D933-4DB4-5F49-92CB-8DEDCA5A5800}"/>
              </a:ext>
            </a:extLst>
          </p:cNvPr>
          <p:cNvSpPr txBox="1"/>
          <p:nvPr/>
        </p:nvSpPr>
        <p:spPr>
          <a:xfrm>
            <a:off x="1031273" y="445969"/>
            <a:ext cx="9718301" cy="707886"/>
          </a:xfrm>
          <a:prstGeom prst="rect">
            <a:avLst/>
          </a:prstGeom>
          <a:noFill/>
        </p:spPr>
        <p:txBody>
          <a:bodyPr wrap="none" rtlCol="0">
            <a:spAutoFit/>
          </a:bodyPr>
          <a:lstStyle/>
          <a:p>
            <a:r>
              <a:rPr lang="en-US" sz="4000" b="1" dirty="0">
                <a:ln w="1905"/>
                <a:solidFill>
                  <a:schemeClr val="tx2">
                    <a:lumMod val="50000"/>
                    <a:lumOff val="50000"/>
                  </a:schemeClr>
                </a:solidFill>
                <a:effectLst>
                  <a:innerShdw blurRad="69850" dist="43180" dir="5400000">
                    <a:srgbClr val="000000">
                      <a:alpha val="65000"/>
                    </a:srgbClr>
                  </a:innerShdw>
                </a:effectLst>
              </a:rPr>
              <a:t>Summary Role of the Holy Spirit continued:  </a:t>
            </a:r>
            <a:endParaRPr lang="en-US" sz="4000" dirty="0"/>
          </a:p>
        </p:txBody>
      </p:sp>
    </p:spTree>
    <p:extLst>
      <p:ext uri="{BB962C8B-B14F-4D97-AF65-F5344CB8AC3E}">
        <p14:creationId xmlns:p14="http://schemas.microsoft.com/office/powerpoint/2010/main" val="79987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929" y="187660"/>
            <a:ext cx="9601200" cy="1485900"/>
          </a:xfrm>
        </p:spPr>
        <p:txBody>
          <a:bodyPr>
            <a:normAutofit/>
          </a:bodyPr>
          <a:lstStyle/>
          <a:p>
            <a:r>
              <a:rPr lang="en-US" b="1" cap="all" dirty="0">
                <a:ln w="9000" cmpd="sng">
                  <a:solidFill>
                    <a:schemeClr val="accent4">
                      <a:shade val="50000"/>
                      <a:satMod val="120000"/>
                    </a:schemeClr>
                  </a:solidFill>
                  <a:prstDash val="solid"/>
                </a:ln>
                <a:solidFill>
                  <a:schemeClr val="accent2">
                    <a:lumMod val="20000"/>
                    <a:lumOff val="80000"/>
                  </a:schemeClr>
                </a:solidFill>
                <a:effectLst>
                  <a:reflection blurRad="12700" stA="28000" endPos="45000" dist="1000" dir="5400000" sy="-100000" algn="bl" rotWithShape="0"/>
                </a:effectLst>
              </a:rPr>
              <a:t>A Growing Crisis </a:t>
            </a:r>
            <a:br>
              <a:rPr lang="en-US" b="1" cap="all" dirty="0">
                <a:ln w="9000" cmpd="sng">
                  <a:solidFill>
                    <a:schemeClr val="accent4">
                      <a:shade val="50000"/>
                      <a:satMod val="120000"/>
                    </a:schemeClr>
                  </a:solidFill>
                  <a:prstDash val="solid"/>
                </a:ln>
                <a:solidFill>
                  <a:schemeClr val="accent2">
                    <a:lumMod val="20000"/>
                    <a:lumOff val="80000"/>
                  </a:schemeClr>
                </a:solidFill>
                <a:effectLst>
                  <a:reflection blurRad="12700" stA="28000" endPos="45000" dist="1000" dir="5400000" sy="-100000" algn="bl" rotWithShape="0"/>
                </a:effectLst>
              </a:rPr>
            </a:br>
            <a:r>
              <a:rPr lang="en-US" b="1" cap="all" dirty="0">
                <a:ln w="9000" cmpd="sng">
                  <a:solidFill>
                    <a:schemeClr val="accent4">
                      <a:shade val="50000"/>
                      <a:satMod val="120000"/>
                    </a:schemeClr>
                  </a:solidFill>
                  <a:prstDash val="solid"/>
                </a:ln>
                <a:solidFill>
                  <a:schemeClr val="accent2">
                    <a:lumMod val="20000"/>
                    <a:lumOff val="80000"/>
                  </a:schemeClr>
                </a:solidFill>
                <a:effectLst>
                  <a:reflection blurRad="12700" stA="28000" endPos="45000" dist="1000" dir="5400000" sy="-100000" algn="bl" rotWithShape="0"/>
                </a:effectLst>
              </a:rPr>
              <a:t>In Biblical Authority</a:t>
            </a:r>
          </a:p>
        </p:txBody>
      </p:sp>
      <p:pic>
        <p:nvPicPr>
          <p:cNvPr id="4" name="Content Placeholder 3"/>
          <p:cNvPicPr>
            <a:picLocks noGrp="1" noChangeAspect="1"/>
          </p:cNvPicPr>
          <p:nvPr>
            <p:ph idx="1"/>
          </p:nvPr>
        </p:nvPicPr>
        <p:blipFill>
          <a:blip r:embed="rId2"/>
          <a:stretch>
            <a:fillRect/>
          </a:stretch>
        </p:blipFill>
        <p:spPr>
          <a:xfrm>
            <a:off x="6580093" y="1"/>
            <a:ext cx="5611907" cy="6858000"/>
          </a:xfrm>
        </p:spPr>
      </p:pic>
      <p:sp>
        <p:nvSpPr>
          <p:cNvPr id="5" name="Rectangle 4"/>
          <p:cNvSpPr/>
          <p:nvPr/>
        </p:nvSpPr>
        <p:spPr>
          <a:xfrm>
            <a:off x="1151961" y="3213109"/>
            <a:ext cx="4944039" cy="1569660"/>
          </a:xfrm>
          <a:prstGeom prst="rect">
            <a:avLst/>
          </a:prstGeom>
        </p:spPr>
        <p:txBody>
          <a:bodyPr wrap="square">
            <a:spAutoFit/>
          </a:bodyPr>
          <a:lstStyle/>
          <a:p>
            <a:r>
              <a:rPr lang="en-US" sz="3200" dirty="0" err="1"/>
              <a:t>Harmensz</a:t>
            </a:r>
            <a:r>
              <a:rPr lang="en-US" sz="3200" dirty="0"/>
              <a:t> Rijn Rembrandt </a:t>
            </a:r>
          </a:p>
          <a:p>
            <a:r>
              <a:rPr lang="en-US" sz="3200" dirty="0"/>
              <a:t>1606 – 1669.  </a:t>
            </a:r>
            <a:r>
              <a:rPr lang="en-US" sz="3200" i="1" dirty="0"/>
              <a:t>Doubting Thomas</a:t>
            </a:r>
            <a:r>
              <a:rPr lang="en-US" sz="3200" dirty="0"/>
              <a:t>	</a:t>
            </a:r>
          </a:p>
        </p:txBody>
      </p:sp>
    </p:spTree>
    <p:extLst>
      <p:ext uri="{BB962C8B-B14F-4D97-AF65-F5344CB8AC3E}">
        <p14:creationId xmlns:p14="http://schemas.microsoft.com/office/powerpoint/2010/main" val="46344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164" y="0"/>
            <a:ext cx="4391577" cy="1485900"/>
          </a:xfrm>
        </p:spPr>
        <p:txBody>
          <a:bodyPr>
            <a:normAutofit fontScale="90000"/>
          </a:bodyPr>
          <a:lstStyle/>
          <a:p>
            <a:r>
              <a:rPr lang="en-US" b="1">
                <a:ln w="10541" cmpd="sng">
                  <a:solidFill>
                    <a:schemeClr val="accent1">
                      <a:shade val="88000"/>
                      <a:satMod val="110000"/>
                    </a:schemeClr>
                  </a:solidFill>
                  <a:prstDash val="solid"/>
                </a:ln>
                <a:solidFill>
                  <a:schemeClr val="tx1"/>
                </a:solidFill>
              </a:rPr>
              <a:t>The Role of the Church In Interpretation </a:t>
            </a:r>
          </a:p>
        </p:txBody>
      </p:sp>
      <p:pic>
        <p:nvPicPr>
          <p:cNvPr id="8" name="Content Placeholder 7"/>
          <p:cNvPicPr>
            <a:picLocks noGrp="1" noChangeAspect="1"/>
          </p:cNvPicPr>
          <p:nvPr>
            <p:ph idx="1"/>
          </p:nvPr>
        </p:nvPicPr>
        <p:blipFill>
          <a:blip r:embed="rId2"/>
          <a:stretch>
            <a:fillRect/>
          </a:stretch>
        </p:blipFill>
        <p:spPr>
          <a:xfrm>
            <a:off x="5145741" y="0"/>
            <a:ext cx="7211380" cy="7010400"/>
          </a:xfrm>
        </p:spPr>
      </p:pic>
      <p:sp>
        <p:nvSpPr>
          <p:cNvPr id="9" name="TextBox 8"/>
          <p:cNvSpPr txBox="1"/>
          <p:nvPr/>
        </p:nvSpPr>
        <p:spPr>
          <a:xfrm>
            <a:off x="1076833" y="3813270"/>
            <a:ext cx="3907543" cy="2092881"/>
          </a:xfrm>
          <a:prstGeom prst="rect">
            <a:avLst/>
          </a:prstGeom>
          <a:noFill/>
        </p:spPr>
        <p:txBody>
          <a:bodyPr wrap="square" rtlCol="0">
            <a:spAutoFit/>
          </a:bodyPr>
          <a:lstStyle/>
          <a:p>
            <a:r>
              <a:rPr lang="en-US" sz="2800" b="1" err="1"/>
              <a:t>Domenico</a:t>
            </a:r>
            <a:r>
              <a:rPr lang="en-US" sz="2800" b="1"/>
              <a:t> Ghirlandaio</a:t>
            </a:r>
            <a:r>
              <a:rPr lang="en-US" sz="2800"/>
              <a:t> 1449 – 1494</a:t>
            </a:r>
          </a:p>
          <a:p>
            <a:r>
              <a:rPr lang="en-US" sz="2800" b="1"/>
              <a:t>The Calling of Peter and Andrew</a:t>
            </a:r>
            <a:r>
              <a:rPr lang="en-US" sz="2400" b="1"/>
              <a:t>	</a:t>
            </a:r>
          </a:p>
          <a:p>
            <a:endParaRPr lang="en-US"/>
          </a:p>
        </p:txBody>
      </p:sp>
    </p:spTree>
    <p:extLst>
      <p:ext uri="{BB962C8B-B14F-4D97-AF65-F5344CB8AC3E}">
        <p14:creationId xmlns:p14="http://schemas.microsoft.com/office/powerpoint/2010/main" val="4076263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0622" y="3049357"/>
            <a:ext cx="3734268" cy="5020353"/>
          </a:xfrm>
        </p:spPr>
        <p:txBody>
          <a:bodyPr>
            <a:normAutofit/>
          </a:bodyPr>
          <a:lstStyle/>
          <a:p>
            <a:r>
              <a:rPr lang="en-US" sz="4000" b="1" dirty="0">
                <a:ln w="10541" cmpd="sng">
                  <a:solidFill>
                    <a:schemeClr val="accent1">
                      <a:shade val="88000"/>
                      <a:satMod val="110000"/>
                    </a:schemeClr>
                  </a:solidFill>
                  <a:prstDash val="solid"/>
                </a:ln>
              </a:rPr>
              <a:t>What The </a:t>
            </a:r>
            <a:r>
              <a:rPr lang="en-US" sz="4000" b="1" u="sng" dirty="0">
                <a:ln w="10541" cmpd="sng">
                  <a:solidFill>
                    <a:schemeClr val="accent1">
                      <a:shade val="88000"/>
                      <a:satMod val="110000"/>
                    </a:schemeClr>
                  </a:solidFill>
                  <a:prstDash val="solid"/>
                </a:ln>
              </a:rPr>
              <a:t>Church</a:t>
            </a:r>
            <a:r>
              <a:rPr lang="en-US" sz="4000" b="1" dirty="0">
                <a:ln w="10541" cmpd="sng">
                  <a:solidFill>
                    <a:schemeClr val="accent1">
                      <a:shade val="88000"/>
                      <a:satMod val="110000"/>
                    </a:schemeClr>
                  </a:solidFill>
                  <a:prstDash val="solid"/>
                </a:ln>
              </a:rPr>
              <a:t> Does and Doesn’t Do In Interpretation </a:t>
            </a:r>
          </a:p>
        </p:txBody>
      </p:sp>
      <p:sp>
        <p:nvSpPr>
          <p:cNvPr id="3" name="Content Placeholder 2"/>
          <p:cNvSpPr>
            <a:spLocks noGrp="1"/>
          </p:cNvSpPr>
          <p:nvPr>
            <p:ph idx="1"/>
          </p:nvPr>
        </p:nvSpPr>
        <p:spPr>
          <a:xfrm>
            <a:off x="4572000" y="1159329"/>
            <a:ext cx="7021285" cy="5866733"/>
          </a:xfrm>
        </p:spPr>
        <p:txBody>
          <a:bodyPr>
            <a:normAutofit fontScale="92500" lnSpcReduction="10000"/>
          </a:bodyPr>
          <a:lstStyle/>
          <a:p>
            <a:r>
              <a:rPr lang="en-US" sz="3500" b="1" dirty="0"/>
              <a:t>It Does NOT</a:t>
            </a:r>
            <a:r>
              <a:rPr lang="en-US" sz="3500" b="1" u="sng" dirty="0"/>
              <a:t> </a:t>
            </a:r>
            <a:r>
              <a:rPr lang="en-US" sz="3500" dirty="0"/>
              <a:t>add to the revelation in scripture:  "unto which nothing at any time is to be added, </a:t>
            </a:r>
            <a:endParaRPr lang="en-US" sz="3000" dirty="0"/>
          </a:p>
          <a:p>
            <a:pPr marL="530352" lvl="1" indent="0">
              <a:buNone/>
            </a:pPr>
            <a:endParaRPr lang="en-US" sz="3200" dirty="0"/>
          </a:p>
          <a:p>
            <a:pPr marL="530352" lvl="1" indent="0">
              <a:buNone/>
            </a:pPr>
            <a:r>
              <a:rPr lang="en-US" sz="3200" dirty="0"/>
              <a:t>Protestant revolution was not about inspiration or tradition, but over a matter of authority.  Whether the church in its teaching office had the right to  impose meanings on the Biblical text which was not itself subject to correction by that text.  Protestants held that Scripture was no longer free-- church teaching was silencing Biblical teaching.</a:t>
            </a:r>
          </a:p>
          <a:p>
            <a:pPr marL="0" indent="0">
              <a:buNone/>
            </a:pPr>
            <a:endParaRPr lang="en-US" sz="2200" dirty="0"/>
          </a:p>
          <a:p>
            <a:endParaRPr lang="en-US" sz="1600" dirty="0"/>
          </a:p>
        </p:txBody>
      </p:sp>
      <p:sp>
        <p:nvSpPr>
          <p:cNvPr id="5" name="TextBox 4">
            <a:extLst>
              <a:ext uri="{FF2B5EF4-FFF2-40B4-BE49-F238E27FC236}">
                <a16:creationId xmlns:a16="http://schemas.microsoft.com/office/drawing/2014/main" id="{9A48F10E-FFDB-6D4E-B490-E5008B9D9478}"/>
              </a:ext>
            </a:extLst>
          </p:cNvPr>
          <p:cNvSpPr txBox="1"/>
          <p:nvPr/>
        </p:nvSpPr>
        <p:spPr>
          <a:xfrm>
            <a:off x="1184790" y="-75634"/>
            <a:ext cx="5128327" cy="984885"/>
          </a:xfrm>
          <a:prstGeom prst="rect">
            <a:avLst/>
          </a:prstGeom>
          <a:noFill/>
        </p:spPr>
        <p:txBody>
          <a:bodyPr wrap="none" rtlCol="0">
            <a:spAutoFit/>
          </a:bodyPr>
          <a:lstStyle/>
          <a:p>
            <a:r>
              <a:rPr lang="en-US" sz="4000" b="1" i="1" dirty="0"/>
              <a:t>“</a:t>
            </a:r>
            <a:r>
              <a:rPr lang="en-US" sz="4000" b="1" i="1" dirty="0">
                <a:solidFill>
                  <a:schemeClr val="accent1">
                    <a:lumMod val="75000"/>
                  </a:schemeClr>
                </a:solidFill>
              </a:rPr>
              <a:t>nor traditions of men”</a:t>
            </a:r>
            <a:endParaRPr lang="en-US" sz="4000" b="1" dirty="0">
              <a:solidFill>
                <a:schemeClr val="accent1">
                  <a:lumMod val="75000"/>
                </a:schemeClr>
              </a:solidFill>
            </a:endParaRPr>
          </a:p>
          <a:p>
            <a:endParaRPr lang="en-US" dirty="0"/>
          </a:p>
        </p:txBody>
      </p:sp>
    </p:spTree>
    <p:extLst>
      <p:ext uri="{BB962C8B-B14F-4D97-AF65-F5344CB8AC3E}">
        <p14:creationId xmlns:p14="http://schemas.microsoft.com/office/powerpoint/2010/main" val="120006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55" y="56963"/>
            <a:ext cx="7705164" cy="1485900"/>
          </a:xfrm>
        </p:spPr>
        <p:txBody>
          <a:bodyPr>
            <a:normAutofit fontScale="90000"/>
          </a:bodyPr>
          <a:lstStyle/>
          <a:p>
            <a:r>
              <a:rPr lang="en-US" sz="3600" b="1" dirty="0">
                <a:solidFill>
                  <a:schemeClr val="accent4"/>
                </a:solidFill>
              </a:rPr>
              <a:t>A Comparison of Westminster and Trent (1545-63) on ecclesiastical tradition:</a:t>
            </a:r>
            <a:br>
              <a:rPr lang="en-US" sz="3600" b="1" dirty="0">
                <a:solidFill>
                  <a:schemeClr val="accent4"/>
                </a:solidFill>
              </a:rPr>
            </a:br>
            <a:br>
              <a:rPr lang="en-US" sz="3400" b="1" dirty="0">
                <a:ln w="1905"/>
                <a:effectLst>
                  <a:innerShdw blurRad="69850" dist="43180" dir="5400000">
                    <a:srgbClr val="000000">
                      <a:alpha val="65000"/>
                    </a:srgbClr>
                  </a:innerShdw>
                </a:effectLst>
              </a:rPr>
            </a:br>
            <a:r>
              <a:rPr lang="en-US" sz="3400" b="1" dirty="0"/>
              <a:t> </a:t>
            </a:r>
          </a:p>
        </p:txBody>
      </p:sp>
      <p:sp>
        <p:nvSpPr>
          <p:cNvPr id="3" name="Content Placeholder 2"/>
          <p:cNvSpPr>
            <a:spLocks noGrp="1"/>
          </p:cNvSpPr>
          <p:nvPr>
            <p:ph idx="1"/>
          </p:nvPr>
        </p:nvSpPr>
        <p:spPr>
          <a:xfrm>
            <a:off x="3044408" y="1244990"/>
            <a:ext cx="9011603" cy="5556047"/>
          </a:xfrm>
        </p:spPr>
        <p:txBody>
          <a:bodyPr>
            <a:normAutofit lnSpcReduction="10000"/>
          </a:bodyPr>
          <a:lstStyle/>
          <a:p>
            <a:pPr marL="0" indent="0">
              <a:buNone/>
            </a:pPr>
            <a:r>
              <a:rPr lang="en-US" sz="3200" b="1" dirty="0"/>
              <a:t>Trent:  </a:t>
            </a:r>
          </a:p>
          <a:p>
            <a:pPr marL="0" indent="0">
              <a:buNone/>
            </a:pPr>
            <a:r>
              <a:rPr lang="en-US" sz="2400" dirty="0"/>
              <a:t>“The sacred and holy, ecumenical, and general Synod of Trent--…following the examples of the orthodox Fathers, receives and venerates </a:t>
            </a:r>
            <a:r>
              <a:rPr lang="en-US" sz="2400" u="sng" dirty="0"/>
              <a:t>with an equal reverence</a:t>
            </a:r>
            <a:r>
              <a:rPr lang="en-US" sz="2400" dirty="0"/>
              <a:t>, all the books both of the Old and of the New Testament--seeing that one God is the author of both--as </a:t>
            </a:r>
            <a:r>
              <a:rPr lang="en-US" sz="2400" u="sng" dirty="0"/>
              <a:t>also the said traditions</a:t>
            </a:r>
            <a:r>
              <a:rPr lang="en-US" sz="2400" dirty="0"/>
              <a:t>, as well those appertaining to faith as to morals, as having been dictated, either by Christ’s own word of mouth, or by the Holy Ghost, and preserved in the Catholic Church by a continuous succession.…</a:t>
            </a:r>
            <a:r>
              <a:rPr lang="en-US" sz="2800" dirty="0"/>
              <a:t> </a:t>
            </a:r>
          </a:p>
          <a:p>
            <a:pPr marL="0" indent="0">
              <a:buNone/>
            </a:pPr>
            <a:r>
              <a:rPr lang="en-US" sz="2800" b="1" dirty="0"/>
              <a:t>Westminster 20.2</a:t>
            </a:r>
          </a:p>
          <a:p>
            <a:pPr marL="0" indent="0">
              <a:buNone/>
            </a:pPr>
            <a:r>
              <a:rPr lang="en-US" dirty="0"/>
              <a:t>God alone is Lord of the conscience, and hath left it free from the doctrines and commandments of men, which are, in anything, contrary to his Word; or beside it, if matters of faith, or worship. So that, to believe such doctrines, or to obey such commands, out of conscience, is to betray true liberty of conscience: and the requiring of an implicit faith, and an absolute and blind obedience, is to destroy liberty of conscience, and reason also.</a:t>
            </a:r>
            <a:r>
              <a:rPr lang="en-US" sz="2400" i="1" u="sng" dirty="0"/>
              <a:t>.  </a:t>
            </a:r>
          </a:p>
          <a:p>
            <a:pPr marL="0" indent="0">
              <a:buNone/>
            </a:pPr>
            <a:endParaRPr lang="en-US" sz="2100" dirty="0"/>
          </a:p>
        </p:txBody>
      </p:sp>
    </p:spTree>
    <p:extLst>
      <p:ext uri="{BB962C8B-B14F-4D97-AF65-F5344CB8AC3E}">
        <p14:creationId xmlns:p14="http://schemas.microsoft.com/office/powerpoint/2010/main" val="223778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F0E33C-5EF9-DC47-8732-77DCA7BEE517}"/>
              </a:ext>
            </a:extLst>
          </p:cNvPr>
          <p:cNvSpPr>
            <a:spLocks noGrp="1"/>
          </p:cNvSpPr>
          <p:nvPr>
            <p:ph idx="1"/>
          </p:nvPr>
        </p:nvSpPr>
        <p:spPr/>
        <p:txBody>
          <a:bodyPr/>
          <a:lstStyle/>
          <a:p>
            <a:endParaRPr lang="en-US"/>
          </a:p>
        </p:txBody>
      </p:sp>
      <p:pic>
        <p:nvPicPr>
          <p:cNvPr id="4" name="Picture 3" descr="Macintosh HD:Users:pdgj:Desktop:RC and Scripture.pdf">
            <a:extLst>
              <a:ext uri="{FF2B5EF4-FFF2-40B4-BE49-F238E27FC236}">
                <a16:creationId xmlns:a16="http://schemas.microsoft.com/office/drawing/2014/main" id="{7B3278E2-6522-2940-868D-68BF0C2B68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2197" y="-464234"/>
            <a:ext cx="12084146" cy="8874076"/>
          </a:xfrm>
          <a:prstGeom prst="rect">
            <a:avLst/>
          </a:prstGeom>
          <a:noFill/>
          <a:ln>
            <a:noFill/>
          </a:ln>
        </p:spPr>
      </p:pic>
    </p:spTree>
    <p:extLst>
      <p:ext uri="{BB962C8B-B14F-4D97-AF65-F5344CB8AC3E}">
        <p14:creationId xmlns:p14="http://schemas.microsoft.com/office/powerpoint/2010/main" val="125964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pdgj:Desktop:AnaBaptist and Scritpure.pdf">
            <a:extLst>
              <a:ext uri="{FF2B5EF4-FFF2-40B4-BE49-F238E27FC236}">
                <a16:creationId xmlns:a16="http://schemas.microsoft.com/office/drawing/2014/main" id="{92AE17B6-2FCC-904B-A24A-5DBC902279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8468" y="-436098"/>
            <a:ext cx="10888393" cy="7846255"/>
          </a:xfrm>
          <a:prstGeom prst="rect">
            <a:avLst/>
          </a:prstGeom>
          <a:noFill/>
          <a:ln>
            <a:noFill/>
          </a:ln>
        </p:spPr>
      </p:pic>
    </p:spTree>
    <p:extLst>
      <p:ext uri="{BB962C8B-B14F-4D97-AF65-F5344CB8AC3E}">
        <p14:creationId xmlns:p14="http://schemas.microsoft.com/office/powerpoint/2010/main" val="15134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pdgj:Desktop:Reformed and Scritpure .pdf">
            <a:extLst>
              <a:ext uri="{FF2B5EF4-FFF2-40B4-BE49-F238E27FC236}">
                <a16:creationId xmlns:a16="http://schemas.microsoft.com/office/drawing/2014/main" id="{3C7DE06A-940C-B141-A7BD-7B6D7C456D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2369" y="-379828"/>
            <a:ext cx="11859064" cy="7877907"/>
          </a:xfrm>
          <a:prstGeom prst="rect">
            <a:avLst/>
          </a:prstGeom>
          <a:noFill/>
          <a:ln>
            <a:noFill/>
          </a:ln>
        </p:spPr>
      </p:pic>
    </p:spTree>
    <p:extLst>
      <p:ext uri="{BB962C8B-B14F-4D97-AF65-F5344CB8AC3E}">
        <p14:creationId xmlns:p14="http://schemas.microsoft.com/office/powerpoint/2010/main" val="358203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410" y="56962"/>
            <a:ext cx="7705164" cy="1485900"/>
          </a:xfrm>
        </p:spPr>
        <p:txBody>
          <a:bodyPr>
            <a:normAutofit/>
          </a:bodyPr>
          <a:lstStyle/>
          <a:p>
            <a:br>
              <a:rPr lang="en-US" sz="3400" b="1" dirty="0">
                <a:ln w="1905"/>
                <a:effectLst>
                  <a:innerShdw blurRad="69850" dist="43180" dir="5400000">
                    <a:srgbClr val="000000">
                      <a:alpha val="65000"/>
                    </a:srgbClr>
                  </a:innerShdw>
                </a:effectLst>
              </a:rPr>
            </a:br>
            <a:r>
              <a:rPr lang="en-US" sz="3400" b="1" dirty="0"/>
              <a:t> </a:t>
            </a:r>
          </a:p>
        </p:txBody>
      </p:sp>
      <p:sp>
        <p:nvSpPr>
          <p:cNvPr id="3" name="Content Placeholder 2"/>
          <p:cNvSpPr>
            <a:spLocks noGrp="1"/>
          </p:cNvSpPr>
          <p:nvPr>
            <p:ph idx="1"/>
          </p:nvPr>
        </p:nvSpPr>
        <p:spPr>
          <a:xfrm>
            <a:off x="665018" y="896531"/>
            <a:ext cx="11390994" cy="6557963"/>
          </a:xfrm>
        </p:spPr>
        <p:txBody>
          <a:bodyPr>
            <a:normAutofit/>
          </a:bodyPr>
          <a:lstStyle/>
          <a:p>
            <a:r>
              <a:rPr lang="en-US" sz="4000" b="1" i="1" dirty="0"/>
              <a:t>What the Church DOES: </a:t>
            </a:r>
            <a:endParaRPr lang="en-US" sz="2600" b="1" i="1" dirty="0"/>
          </a:p>
          <a:p>
            <a:pPr marL="530352" lvl="1" indent="0">
              <a:buNone/>
            </a:pPr>
            <a:r>
              <a:rPr lang="en-US" sz="2900" i="1" dirty="0"/>
              <a:t>WCF 1.5. </a:t>
            </a:r>
            <a:r>
              <a:rPr lang="en-US" sz="2900" i="1" u="sng" dirty="0"/>
              <a:t>We may be moved and induced by the testimony of the church: </a:t>
            </a:r>
            <a:endParaRPr lang="en-US" i="1" u="sng" dirty="0"/>
          </a:p>
          <a:p>
            <a:pPr lvl="3"/>
            <a:r>
              <a:rPr lang="en-US" sz="2300" i="1" u="sng" dirty="0"/>
              <a:t> </a:t>
            </a:r>
            <a:r>
              <a:rPr lang="en-US" sz="2400" i="1" dirty="0"/>
              <a:t>to an high and reverent esteem of the Holy Scripture. </a:t>
            </a:r>
          </a:p>
          <a:p>
            <a:pPr lvl="3"/>
            <a:r>
              <a:rPr lang="en-US" sz="2400" i="1" dirty="0"/>
              <a:t>And the heavenliness of the matter, </a:t>
            </a:r>
          </a:p>
          <a:p>
            <a:pPr lvl="3"/>
            <a:r>
              <a:rPr lang="en-US" sz="2400" i="1" dirty="0"/>
              <a:t>the efficacy of the doctrine, </a:t>
            </a:r>
          </a:p>
          <a:p>
            <a:pPr lvl="3"/>
            <a:r>
              <a:rPr lang="en-US" sz="2400" i="1" dirty="0"/>
              <a:t>the majesty of the style, </a:t>
            </a:r>
          </a:p>
          <a:p>
            <a:pPr lvl="3"/>
            <a:r>
              <a:rPr lang="en-US" sz="2400" i="1" dirty="0"/>
              <a:t>the consent of all the parts, </a:t>
            </a:r>
          </a:p>
          <a:p>
            <a:pPr lvl="3"/>
            <a:r>
              <a:rPr lang="en-US" sz="2400" i="1" dirty="0"/>
              <a:t>the scope of the whole (which is, to give all glory to God)…  </a:t>
            </a:r>
          </a:p>
          <a:p>
            <a:pPr lvl="3"/>
            <a:r>
              <a:rPr lang="en-US" sz="2400" i="1" dirty="0"/>
              <a:t>whereby it doth abundantly evidence itself to be the Word of God: yet notwithstanding, our full persuasion and assurance of the infallible truth and divine authority thereof, is from the inward work of the Holy Spirit bearing witness by and with the Word in our hearts.</a:t>
            </a:r>
          </a:p>
          <a:p>
            <a:pPr marL="1444752" lvl="3" indent="0">
              <a:buNone/>
            </a:pPr>
            <a:endParaRPr lang="en-US" sz="2200" dirty="0"/>
          </a:p>
          <a:p>
            <a:pPr marL="987552" lvl="1" indent="-457200">
              <a:buAutoNum type="arabicParenR"/>
            </a:pPr>
            <a:endParaRPr lang="en-US" dirty="0"/>
          </a:p>
          <a:p>
            <a:endParaRPr lang="en-US" sz="2100" dirty="0"/>
          </a:p>
        </p:txBody>
      </p:sp>
      <p:sp>
        <p:nvSpPr>
          <p:cNvPr id="4" name="TextBox 3">
            <a:extLst>
              <a:ext uri="{FF2B5EF4-FFF2-40B4-BE49-F238E27FC236}">
                <a16:creationId xmlns:a16="http://schemas.microsoft.com/office/drawing/2014/main" id="{0350D2C1-FD01-764F-8C21-2082C527647E}"/>
              </a:ext>
            </a:extLst>
          </p:cNvPr>
          <p:cNvSpPr txBox="1"/>
          <p:nvPr/>
        </p:nvSpPr>
        <p:spPr>
          <a:xfrm>
            <a:off x="1652300" y="56962"/>
            <a:ext cx="10335993" cy="646331"/>
          </a:xfrm>
          <a:prstGeom prst="rect">
            <a:avLst/>
          </a:prstGeom>
          <a:noFill/>
        </p:spPr>
        <p:txBody>
          <a:bodyPr wrap="square" rtlCol="0">
            <a:spAutoFit/>
          </a:bodyPr>
          <a:lstStyle/>
          <a:p>
            <a:r>
              <a:rPr lang="en-US" sz="3600" b="1" i="1" dirty="0"/>
              <a:t>“</a:t>
            </a:r>
            <a:r>
              <a:rPr lang="en-US" sz="3600" b="1" i="1" dirty="0">
                <a:solidFill>
                  <a:schemeClr val="accent1">
                    <a:lumMod val="75000"/>
                  </a:schemeClr>
                </a:solidFill>
              </a:rPr>
              <a:t>Moved and induced by testimony of the church”</a:t>
            </a:r>
            <a:endParaRPr lang="en-US" sz="3600" b="1" dirty="0">
              <a:solidFill>
                <a:schemeClr val="accent1">
                  <a:lumMod val="75000"/>
                </a:schemeClr>
              </a:solidFill>
            </a:endParaRPr>
          </a:p>
        </p:txBody>
      </p:sp>
    </p:spTree>
    <p:extLst>
      <p:ext uri="{BB962C8B-B14F-4D97-AF65-F5344CB8AC3E}">
        <p14:creationId xmlns:p14="http://schemas.microsoft.com/office/powerpoint/2010/main" val="2823433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410" y="56962"/>
            <a:ext cx="7705164" cy="1485900"/>
          </a:xfrm>
        </p:spPr>
        <p:txBody>
          <a:bodyPr>
            <a:normAutofit/>
          </a:bodyPr>
          <a:lstStyle/>
          <a:p>
            <a:br>
              <a:rPr lang="en-US" sz="3400" b="1" dirty="0">
                <a:ln w="1905"/>
                <a:effectLst>
                  <a:innerShdw blurRad="69850" dist="43180" dir="5400000">
                    <a:srgbClr val="000000">
                      <a:alpha val="65000"/>
                    </a:srgbClr>
                  </a:innerShdw>
                </a:effectLst>
              </a:rPr>
            </a:br>
            <a:r>
              <a:rPr lang="en-US" sz="3400" b="1" dirty="0"/>
              <a:t> </a:t>
            </a:r>
          </a:p>
        </p:txBody>
      </p:sp>
      <p:sp>
        <p:nvSpPr>
          <p:cNvPr id="3" name="Content Placeholder 2"/>
          <p:cNvSpPr>
            <a:spLocks noGrp="1"/>
          </p:cNvSpPr>
          <p:nvPr>
            <p:ph idx="1"/>
          </p:nvPr>
        </p:nvSpPr>
        <p:spPr>
          <a:xfrm>
            <a:off x="665018" y="896531"/>
            <a:ext cx="11390994" cy="6557963"/>
          </a:xfrm>
        </p:spPr>
        <p:txBody>
          <a:bodyPr>
            <a:normAutofit/>
          </a:bodyPr>
          <a:lstStyle/>
          <a:p>
            <a:r>
              <a:rPr lang="en-US" sz="3200" b="1" i="1" dirty="0"/>
              <a:t>What the Church DOES (continued): </a:t>
            </a:r>
            <a:endParaRPr lang="en-US" b="1" i="1" dirty="0"/>
          </a:p>
          <a:p>
            <a:pPr marL="987552" lvl="1" indent="-457200">
              <a:buAutoNum type="arabicParenR"/>
            </a:pPr>
            <a:r>
              <a:rPr lang="en-US" sz="2400" dirty="0"/>
              <a:t>To the degree that the ”one holy catholic church” (the church of all times and places) is best able to transcend the socio-cultural-philosophical and sectarian biases, and to the degree that the church together is able to more thoroughly study the scriptures over time, we can therefore be more confident in our interpretation of scripture to the degree that it is a “consensus” interpretation, especially regarding those things "not alike plain in themselves nor alike clear unto all” (section7).  The church then becomes a function of illumination vs. Revelation! </a:t>
            </a:r>
          </a:p>
          <a:p>
            <a:pPr marL="987552" lvl="1" indent="-457200">
              <a:buAutoNum type="arabicParenR"/>
            </a:pPr>
            <a:r>
              <a:rPr lang="en-US" sz="2400" dirty="0"/>
              <a:t>The church (collectively) not the individual is said to be the ”pillar and bulwark of the truth, even as Paul exhorts Timothy to respect the “traditions” (e.g. confessional consensus” passed down). </a:t>
            </a:r>
          </a:p>
          <a:p>
            <a:pPr marL="1444752" lvl="3" indent="0">
              <a:buNone/>
            </a:pPr>
            <a:r>
              <a:rPr lang="en-US" sz="2000" b="1" dirty="0"/>
              <a:t>1 Timothy 3:15</a:t>
            </a:r>
            <a:r>
              <a:rPr lang="en-US" sz="2000" dirty="0"/>
              <a:t>, you may know how one ought to behave in the household of god, which is the church of the living God, the pillar and bulwark of the truth. </a:t>
            </a:r>
          </a:p>
          <a:p>
            <a:pPr marL="1444752" lvl="3" indent="0">
              <a:buNone/>
            </a:pPr>
            <a:r>
              <a:rPr lang="en-US" sz="2000" b="1" dirty="0"/>
              <a:t>2Th. 2:15 </a:t>
            </a:r>
            <a:r>
              <a:rPr lang="en-US" sz="2000" dirty="0"/>
              <a:t>So then, brothers,  stand firm and hold to  the </a:t>
            </a:r>
            <a:r>
              <a:rPr lang="en-US" sz="2000" b="1" dirty="0"/>
              <a:t>traditions</a:t>
            </a:r>
            <a:r>
              <a:rPr lang="en-US" sz="2000" dirty="0"/>
              <a:t> that you were taught by us, either  by our spoken word or by  our letter.</a:t>
            </a:r>
          </a:p>
          <a:p>
            <a:pPr marL="1444752" lvl="3" indent="0">
              <a:buNone/>
            </a:pPr>
            <a:endParaRPr lang="en-US" sz="2200" dirty="0"/>
          </a:p>
          <a:p>
            <a:pPr marL="987552" lvl="1" indent="-457200">
              <a:buAutoNum type="arabicParenR"/>
            </a:pPr>
            <a:endParaRPr lang="en-US" dirty="0"/>
          </a:p>
          <a:p>
            <a:endParaRPr lang="en-US" sz="2100" dirty="0"/>
          </a:p>
        </p:txBody>
      </p:sp>
      <p:sp>
        <p:nvSpPr>
          <p:cNvPr id="5" name="TextBox 4">
            <a:extLst>
              <a:ext uri="{FF2B5EF4-FFF2-40B4-BE49-F238E27FC236}">
                <a16:creationId xmlns:a16="http://schemas.microsoft.com/office/drawing/2014/main" id="{49B33F59-BF12-F54E-8DD6-27E797F51585}"/>
              </a:ext>
            </a:extLst>
          </p:cNvPr>
          <p:cNvSpPr txBox="1"/>
          <p:nvPr/>
        </p:nvSpPr>
        <p:spPr>
          <a:xfrm>
            <a:off x="2511282" y="153581"/>
            <a:ext cx="10335993" cy="646331"/>
          </a:xfrm>
          <a:prstGeom prst="rect">
            <a:avLst/>
          </a:prstGeom>
          <a:noFill/>
        </p:spPr>
        <p:txBody>
          <a:bodyPr wrap="square" rtlCol="0">
            <a:spAutoFit/>
          </a:bodyPr>
          <a:lstStyle/>
          <a:p>
            <a:r>
              <a:rPr lang="en-US" sz="3600" b="1" i="1" dirty="0"/>
              <a:t>“</a:t>
            </a:r>
            <a:r>
              <a:rPr lang="en-US" sz="3600" b="1" i="1" dirty="0">
                <a:solidFill>
                  <a:schemeClr val="accent1">
                    <a:lumMod val="75000"/>
                  </a:schemeClr>
                </a:solidFill>
              </a:rPr>
              <a:t>Moved and induced by testimony of the church”</a:t>
            </a:r>
            <a:endParaRPr lang="en-US" sz="3600" b="1" dirty="0">
              <a:solidFill>
                <a:schemeClr val="accent1">
                  <a:lumMod val="75000"/>
                </a:schemeClr>
              </a:solidFill>
            </a:endParaRPr>
          </a:p>
        </p:txBody>
      </p:sp>
    </p:spTree>
    <p:extLst>
      <p:ext uri="{BB962C8B-B14F-4D97-AF65-F5344CB8AC3E}">
        <p14:creationId xmlns:p14="http://schemas.microsoft.com/office/powerpoint/2010/main" val="3258577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400" b="1" dirty="0">
                <a:ln w="1905"/>
                <a:effectLst>
                  <a:innerShdw blurRad="69850" dist="43180" dir="5400000">
                    <a:srgbClr val="000000">
                      <a:alpha val="65000"/>
                    </a:srgbClr>
                  </a:innerShdw>
                </a:effectLst>
              </a:rPr>
              <a:t>The Role of the Multi-Generational/Cultural Church</a:t>
            </a:r>
            <a:br>
              <a:rPr lang="en-US" sz="3400" b="1" dirty="0">
                <a:ln w="1905"/>
                <a:effectLst>
                  <a:innerShdw blurRad="69850" dist="43180" dir="5400000">
                    <a:srgbClr val="000000">
                      <a:alpha val="65000"/>
                    </a:srgbClr>
                  </a:innerShdw>
                </a:effectLst>
              </a:rPr>
            </a:br>
            <a:r>
              <a:rPr lang="en-US" sz="3400" b="1" dirty="0">
                <a:ln w="1905"/>
                <a:effectLst>
                  <a:innerShdw blurRad="69850" dist="43180" dir="5400000">
                    <a:srgbClr val="000000">
                      <a:alpha val="65000"/>
                    </a:srgbClr>
                  </a:innerShdw>
                </a:effectLst>
              </a:rPr>
              <a:t>In Interpreting Scripture</a:t>
            </a:r>
          </a:p>
        </p:txBody>
      </p:sp>
      <p:graphicFrame>
        <p:nvGraphicFramePr>
          <p:cNvPr id="8" name="Content Placeholder 5">
            <a:extLst>
              <a:ext uri="{FF2B5EF4-FFF2-40B4-BE49-F238E27FC236}">
                <a16:creationId xmlns:a16="http://schemas.microsoft.com/office/drawing/2014/main" id="{F846C583-DFBC-4DAE-9A8E-81D02F13D59D}"/>
              </a:ext>
            </a:extLst>
          </p:cNvPr>
          <p:cNvGraphicFramePr>
            <a:graphicFrameLocks noGrp="1"/>
          </p:cNvGraphicFramePr>
          <p:nvPr>
            <p:ph idx="1"/>
            <p:extLst>
              <p:ext uri="{D42A27DB-BD31-4B8C-83A1-F6EECF244321}">
                <p14:modId xmlns:p14="http://schemas.microsoft.com/office/powerpoint/2010/main" val="1956256716"/>
              </p:ext>
            </p:extLst>
          </p:nvPr>
        </p:nvGraphicFramePr>
        <p:xfrm>
          <a:off x="1219200" y="1634836"/>
          <a:ext cx="10875818" cy="496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457700" y="2654301"/>
            <a:ext cx="4927600" cy="723275"/>
          </a:xfrm>
          <a:prstGeom prst="rect">
            <a:avLst/>
          </a:prstGeom>
          <a:noFill/>
        </p:spPr>
        <p:txBody>
          <a:bodyPr wrap="square" rtlCol="0">
            <a:spAutoFit/>
          </a:bodyPr>
          <a:lstStyle/>
          <a:p>
            <a:pPr>
              <a:spcAft>
                <a:spcPts val="600"/>
              </a:spcAft>
            </a:pPr>
            <a:endParaRPr lang="en-US"/>
          </a:p>
          <a:p>
            <a:pPr>
              <a:spcAft>
                <a:spcPts val="600"/>
              </a:spcAft>
            </a:pPr>
            <a:endParaRPr lang="en-US"/>
          </a:p>
        </p:txBody>
      </p:sp>
    </p:spTree>
    <p:extLst>
      <p:ext uri="{BB962C8B-B14F-4D97-AF65-F5344CB8AC3E}">
        <p14:creationId xmlns:p14="http://schemas.microsoft.com/office/powerpoint/2010/main" val="11770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39408" y="333742"/>
            <a:ext cx="4143732" cy="2504530"/>
          </a:xfrm>
        </p:spPr>
        <p:txBody>
          <a:bodyPr vert="horz" lIns="91440" tIns="45720" rIns="91440" bIns="45720" rtlCol="0" anchor="b">
            <a:normAutofit/>
          </a:bodyPr>
          <a:lstStyle/>
          <a:p>
            <a:pPr algn="ctr"/>
            <a:r>
              <a:rPr lang="en-US" sz="3200" b="1" cap="all" dirty="0">
                <a:ln w="1905"/>
                <a:effectLst>
                  <a:innerShdw blurRad="69850" dist="43180" dir="5400000">
                    <a:srgbClr val="000000">
                      <a:alpha val="65000"/>
                    </a:srgbClr>
                  </a:innerShdw>
                </a:effectLst>
              </a:rPr>
              <a:t>An Amazing Ignorance, if not Arrogance, in Bible Interpretation  Illustrate</a:t>
            </a:r>
            <a:r>
              <a:rPr lang="en-US" sz="3400" b="1" cap="all" dirty="0">
                <a:ln w="1905"/>
                <a:effectLst>
                  <a:innerShdw blurRad="69850" dist="43180" dir="5400000">
                    <a:srgbClr val="000000">
                      <a:alpha val="65000"/>
                    </a:srgbClr>
                  </a:innerShdw>
                </a:effectLst>
              </a:rPr>
              <a:t>d </a:t>
            </a:r>
          </a:p>
        </p:txBody>
      </p:sp>
      <p:pic>
        <p:nvPicPr>
          <p:cNvPr id="13" name="Picture 12" descr="302049_10150407971546609_733261608_10390030_1560975979_n.jpg"/>
          <p:cNvPicPr>
            <a:picLocks noGrp="1" noChangeAspect="1"/>
          </p:cNvPicPr>
          <p:nvPr/>
        </p:nvPicPr>
        <p:blipFill>
          <a:blip r:embed="rId2">
            <a:extLst>
              <a:ext uri="{28A0092B-C50C-407E-A947-70E740481C1C}">
                <a14:useLocalDpi xmlns:a14="http://schemas.microsoft.com/office/drawing/2010/main" val="0"/>
              </a:ext>
            </a:extLst>
          </a:blip>
          <a:srcRect t="2694" b="2694"/>
          <a:stretch>
            <a:fillRect/>
          </a:stretch>
        </p:blipFill>
        <p:spPr>
          <a:xfrm>
            <a:off x="44301" y="-9236"/>
            <a:ext cx="7975915" cy="6858000"/>
          </a:xfrm>
          <a:prstGeom prst="rect">
            <a:avLst/>
          </a:prstGeom>
        </p:spPr>
      </p:pic>
    </p:spTree>
    <p:extLst>
      <p:ext uri="{BB962C8B-B14F-4D97-AF65-F5344CB8AC3E}">
        <p14:creationId xmlns:p14="http://schemas.microsoft.com/office/powerpoint/2010/main" val="419153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059"/>
            <a:ext cx="8229600" cy="170388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b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051387" y="2090007"/>
            <a:ext cx="10089225" cy="4525963"/>
          </a:xfrm>
        </p:spPr>
        <p:txBody>
          <a:bodyPr>
            <a:normAutofit fontScale="92500" lnSpcReduction="20000"/>
          </a:bodyPr>
          <a:lstStyle/>
          <a:p>
            <a:pPr marL="0" indent="0">
              <a:buNone/>
            </a:pPr>
            <a:r>
              <a:rPr lang="en-US" sz="4300" i="1" dirty="0">
                <a:solidFill>
                  <a:schemeClr val="tx1">
                    <a:lumMod val="95000"/>
                    <a:lumOff val="5000"/>
                  </a:schemeClr>
                </a:solidFill>
              </a:rPr>
              <a:t>You must understand this, that in the last days distressing times will come.</a:t>
            </a:r>
            <a:r>
              <a:rPr lang="en-US" sz="4300" dirty="0">
                <a:solidFill>
                  <a:schemeClr val="tx1">
                    <a:lumMod val="95000"/>
                    <a:lumOff val="5000"/>
                  </a:schemeClr>
                </a:solidFill>
              </a:rPr>
              <a:t> </a:t>
            </a:r>
            <a:r>
              <a:rPr lang="en-US" sz="4300" b="1" i="1" dirty="0">
                <a:solidFill>
                  <a:schemeClr val="tx1">
                    <a:lumMod val="95000"/>
                    <a:lumOff val="5000"/>
                  </a:schemeClr>
                </a:solidFill>
              </a:rPr>
              <a:t>2Tim. 3:1</a:t>
            </a:r>
          </a:p>
          <a:p>
            <a:pPr marL="0" indent="0">
              <a:buNone/>
            </a:pPr>
            <a:endParaRPr lang="en-US" sz="4300" b="1" i="1" dirty="0">
              <a:solidFill>
                <a:schemeClr val="tx1">
                  <a:lumMod val="95000"/>
                  <a:lumOff val="5000"/>
                </a:schemeClr>
              </a:solidFill>
            </a:endParaRPr>
          </a:p>
          <a:p>
            <a:pPr lvl="1"/>
            <a:r>
              <a:rPr lang="en-US" sz="4300" b="1" i="1" dirty="0">
                <a:solidFill>
                  <a:schemeClr val="tx1">
                    <a:lumMod val="95000"/>
                    <a:lumOff val="5000"/>
                  </a:schemeClr>
                </a:solidFill>
              </a:rPr>
              <a:t>Individualism</a:t>
            </a:r>
          </a:p>
          <a:p>
            <a:pPr lvl="1"/>
            <a:r>
              <a:rPr lang="en-US" sz="4300" b="1" i="1" dirty="0">
                <a:solidFill>
                  <a:schemeClr val="tx1">
                    <a:lumMod val="95000"/>
                    <a:lumOff val="5000"/>
                  </a:schemeClr>
                </a:solidFill>
              </a:rPr>
              <a:t>Populism</a:t>
            </a:r>
          </a:p>
          <a:p>
            <a:pPr lvl="1"/>
            <a:r>
              <a:rPr lang="en-US" sz="4300" b="1" i="1" dirty="0">
                <a:solidFill>
                  <a:schemeClr val="tx1">
                    <a:lumMod val="95000"/>
                    <a:lumOff val="5000"/>
                  </a:schemeClr>
                </a:solidFill>
              </a:rPr>
              <a:t>Anti-Intellectualism</a:t>
            </a:r>
          </a:p>
          <a:p>
            <a:endParaRPr lang="en-US" b="1" i="1" dirty="0"/>
          </a:p>
          <a:p>
            <a:pPr marL="0" indent="0" algn="ctr">
              <a:buNone/>
            </a:pPr>
            <a:r>
              <a:rPr lang="en-US" sz="3600" i="1" dirty="0">
                <a:solidFill>
                  <a:schemeClr val="accent2">
                    <a:lumMod val="20000"/>
                    <a:lumOff val="80000"/>
                  </a:schemeClr>
                </a:solidFill>
              </a:rPr>
              <a:t>What feels right may not be right</a:t>
            </a:r>
          </a:p>
          <a:p>
            <a:pPr marL="0" indent="0">
              <a:buNone/>
            </a:pPr>
            <a:endParaRPr lang="en-US" dirty="0">
              <a:solidFill>
                <a:srgbClr val="FF0000"/>
              </a:solidFill>
            </a:endParaRPr>
          </a:p>
        </p:txBody>
      </p:sp>
      <p:sp>
        <p:nvSpPr>
          <p:cNvPr id="5" name="Rectangle 4">
            <a:extLst>
              <a:ext uri="{FF2B5EF4-FFF2-40B4-BE49-F238E27FC236}">
                <a16:creationId xmlns:a16="http://schemas.microsoft.com/office/drawing/2014/main" id="{315D3298-7FBB-FE4D-99C0-A79C983F48B3}"/>
              </a:ext>
            </a:extLst>
          </p:cNvPr>
          <p:cNvSpPr/>
          <p:nvPr/>
        </p:nvSpPr>
        <p:spPr>
          <a:xfrm>
            <a:off x="824562" y="130622"/>
            <a:ext cx="10542873" cy="1754326"/>
          </a:xfrm>
          <a:prstGeom prst="rect">
            <a:avLst/>
          </a:prstGeom>
          <a:noFill/>
        </p:spPr>
        <p:txBody>
          <a:bodyPr wrap="square" lIns="91440" tIns="45720" rIns="91440" bIns="45720">
            <a:spAutoFit/>
          </a:bodyPr>
          <a:lstStyle/>
          <a:p>
            <a:r>
              <a:rPr lang="en-US" sz="5400" b="0" i="1" cap="none" spc="0" dirty="0">
                <a:ln w="0"/>
                <a:solidFill>
                  <a:schemeClr val="accent2">
                    <a:lumMod val="20000"/>
                    <a:lumOff val="80000"/>
                  </a:schemeClr>
                </a:solidFill>
                <a:effectLst>
                  <a:outerShdw blurRad="38100" dist="19050" dir="2700000" algn="tl" rotWithShape="0">
                    <a:schemeClr val="dk1">
                      <a:alpha val="40000"/>
                    </a:schemeClr>
                  </a:outerShdw>
                </a:effectLst>
              </a:rPr>
              <a:t>The Cultural Challenge in Bible Interpretation</a:t>
            </a:r>
            <a:r>
              <a:rPr lang="en-US" sz="5400" b="0" cap="none" spc="0" dirty="0">
                <a:ln w="0"/>
                <a:solidFill>
                  <a:schemeClr val="accent2">
                    <a:lumMod val="20000"/>
                    <a:lumOff val="80000"/>
                  </a:schemeClr>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059939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617" y="285750"/>
            <a:ext cx="3397624" cy="1485900"/>
          </a:xfrm>
        </p:spPr>
        <p:txBody>
          <a:bodyPr>
            <a:normAutofit fontScale="90000"/>
          </a:bodyPr>
          <a:lstStyle/>
          <a:p>
            <a:r>
              <a:rPr lang="en-US" b="1">
                <a:ln w="10541" cmpd="sng">
                  <a:solidFill>
                    <a:srgbClr val="7D7D7D">
                      <a:tint val="100000"/>
                      <a:shade val="100000"/>
                      <a:satMod val="110000"/>
                    </a:srgbClr>
                  </a:solidFill>
                  <a:prstDash val="solid"/>
                </a:ln>
                <a:solidFill>
                  <a:schemeClr val="tx1">
                    <a:lumMod val="65000"/>
                    <a:lumOff val="35000"/>
                  </a:schemeClr>
                </a:solidFill>
              </a:rPr>
              <a:t>The Use of Creeds In </a:t>
            </a:r>
            <a:br>
              <a:rPr lang="en-US" b="1">
                <a:ln w="10541" cmpd="sng">
                  <a:solidFill>
                    <a:srgbClr val="7D7D7D">
                      <a:tint val="100000"/>
                      <a:shade val="100000"/>
                      <a:satMod val="110000"/>
                    </a:srgbClr>
                  </a:solidFill>
                  <a:prstDash val="solid"/>
                </a:ln>
                <a:solidFill>
                  <a:schemeClr val="tx1">
                    <a:lumMod val="65000"/>
                    <a:lumOff val="35000"/>
                  </a:schemeClr>
                </a:solidFill>
              </a:rPr>
            </a:br>
            <a:r>
              <a:rPr lang="en-US" b="1">
                <a:ln w="10541" cmpd="sng">
                  <a:solidFill>
                    <a:srgbClr val="7D7D7D">
                      <a:tint val="100000"/>
                      <a:shade val="100000"/>
                      <a:satMod val="110000"/>
                    </a:srgbClr>
                  </a:solidFill>
                  <a:prstDash val="solid"/>
                </a:ln>
                <a:solidFill>
                  <a:schemeClr val="tx1">
                    <a:lumMod val="65000"/>
                    <a:lumOff val="35000"/>
                  </a:schemeClr>
                </a:solidFill>
              </a:rPr>
              <a:t>Interpretation </a:t>
            </a:r>
          </a:p>
        </p:txBody>
      </p:sp>
      <p:pic>
        <p:nvPicPr>
          <p:cNvPr id="4" name="Picture 3"/>
          <p:cNvPicPr>
            <a:picLocks noChangeAspect="1"/>
          </p:cNvPicPr>
          <p:nvPr/>
        </p:nvPicPr>
        <p:blipFill>
          <a:blip r:embed="rId2"/>
          <a:stretch>
            <a:fillRect/>
          </a:stretch>
        </p:blipFill>
        <p:spPr>
          <a:xfrm>
            <a:off x="4043083" y="0"/>
            <a:ext cx="8194628" cy="6999514"/>
          </a:xfrm>
          <a:prstGeom prst="rect">
            <a:avLst/>
          </a:prstGeom>
        </p:spPr>
      </p:pic>
      <p:sp>
        <p:nvSpPr>
          <p:cNvPr id="5" name="Rectangle 4"/>
          <p:cNvSpPr/>
          <p:nvPr/>
        </p:nvSpPr>
        <p:spPr>
          <a:xfrm>
            <a:off x="1400842" y="3429000"/>
            <a:ext cx="2642240" cy="1569660"/>
          </a:xfrm>
          <a:prstGeom prst="rect">
            <a:avLst/>
          </a:prstGeom>
        </p:spPr>
        <p:txBody>
          <a:bodyPr wrap="square">
            <a:spAutoFit/>
          </a:bodyPr>
          <a:lstStyle/>
          <a:p>
            <a:r>
              <a:rPr lang="en-US" sz="2400" dirty="0"/>
              <a:t>The Westminster Assembly, 1643</a:t>
            </a:r>
          </a:p>
          <a:p>
            <a:r>
              <a:rPr lang="en-US" sz="2400" dirty="0"/>
              <a:t>by </a:t>
            </a:r>
            <a:r>
              <a:rPr lang="en-US" sz="2400" dirty="0">
                <a:hlinkClick r:id="rId3">
                  <a:extLst>
                    <a:ext uri="{A12FA001-AC4F-418D-AE19-62706E023703}">
                      <ahyp:hlinkClr xmlns:ahyp="http://schemas.microsoft.com/office/drawing/2018/hyperlinkcolor" val="tx"/>
                    </a:ext>
                  </a:extLst>
                </a:hlinkClick>
              </a:rPr>
              <a:t>John Rogers Herbert</a:t>
            </a:r>
            <a:r>
              <a:rPr lang="en-US" sz="2400" dirty="0"/>
              <a:t>, 1969</a:t>
            </a:r>
          </a:p>
        </p:txBody>
      </p:sp>
    </p:spTree>
    <p:extLst>
      <p:ext uri="{BB962C8B-B14F-4D97-AF65-F5344CB8AC3E}">
        <p14:creationId xmlns:p14="http://schemas.microsoft.com/office/powerpoint/2010/main" val="323207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63864" y="685800"/>
            <a:ext cx="7705164" cy="1485900"/>
          </a:xfrm>
        </p:spPr>
        <p:txBody>
          <a:bodyPr>
            <a:normAutofit/>
          </a:bodyPr>
          <a:lstStyle/>
          <a:p>
            <a:r>
              <a:rPr lang="en-US" b="1" i="1" dirty="0">
                <a:latin typeface="Cochin" pitchFamily="-107" charset="0"/>
              </a:rPr>
              <a:t>Ecumenical Creeds</a:t>
            </a:r>
            <a:endParaRPr lang="en-US" dirty="0"/>
          </a:p>
        </p:txBody>
      </p:sp>
      <p:sp>
        <p:nvSpPr>
          <p:cNvPr id="50179" name="Rectangle 3"/>
          <p:cNvSpPr>
            <a:spLocks noGrp="1" noChangeArrowheads="1"/>
          </p:cNvSpPr>
          <p:nvPr>
            <p:ph idx="1"/>
          </p:nvPr>
        </p:nvSpPr>
        <p:spPr>
          <a:xfrm>
            <a:off x="3363864" y="2286000"/>
            <a:ext cx="8828136" cy="3581400"/>
          </a:xfrm>
        </p:spPr>
        <p:txBody>
          <a:bodyPr>
            <a:normAutofit fontScale="25000" lnSpcReduction="20000"/>
          </a:bodyPr>
          <a:lstStyle/>
          <a:p>
            <a:pPr marL="533400" indent="-533400">
              <a:buNone/>
            </a:pPr>
            <a:r>
              <a:rPr lang="en-US" sz="3600" dirty="0">
                <a:solidFill>
                  <a:schemeClr val="tx1">
                    <a:lumMod val="95000"/>
                    <a:lumOff val="5000"/>
                  </a:schemeClr>
                </a:solidFill>
              </a:rPr>
              <a:t> </a:t>
            </a:r>
            <a:r>
              <a:rPr lang="en-US" sz="12800" dirty="0">
                <a:solidFill>
                  <a:schemeClr val="tx1">
                    <a:lumMod val="95000"/>
                    <a:lumOff val="5000"/>
                  </a:schemeClr>
                </a:solidFill>
              </a:rPr>
              <a:t>Nicene Creed </a:t>
            </a:r>
            <a:r>
              <a:rPr lang="en-US" sz="9600" dirty="0">
                <a:solidFill>
                  <a:schemeClr val="tx1">
                    <a:lumMod val="95000"/>
                    <a:lumOff val="5000"/>
                  </a:schemeClr>
                </a:solidFill>
              </a:rPr>
              <a:t>(325, amended in Constantinople in 381) </a:t>
            </a:r>
            <a:endParaRPr lang="en-US" sz="12800" dirty="0">
              <a:solidFill>
                <a:schemeClr val="tx1">
                  <a:lumMod val="95000"/>
                  <a:lumOff val="5000"/>
                </a:schemeClr>
              </a:solidFill>
            </a:endParaRPr>
          </a:p>
          <a:p>
            <a:pPr marL="533400" indent="-533400">
              <a:buNone/>
            </a:pPr>
            <a:r>
              <a:rPr lang="en-US" sz="12800" dirty="0">
                <a:solidFill>
                  <a:schemeClr val="tx1">
                    <a:lumMod val="95000"/>
                    <a:lumOff val="5000"/>
                  </a:schemeClr>
                </a:solidFill>
              </a:rPr>
              <a:t> Apostles Creed </a:t>
            </a:r>
            <a:r>
              <a:rPr lang="en-US" sz="9600" dirty="0">
                <a:solidFill>
                  <a:schemeClr val="tx1">
                    <a:lumMod val="95000"/>
                    <a:lumOff val="5000"/>
                  </a:schemeClr>
                </a:solidFill>
              </a:rPr>
              <a:t>(Before 370, the earliest reference) </a:t>
            </a:r>
            <a:endParaRPr lang="en-US" sz="12800" dirty="0">
              <a:solidFill>
                <a:schemeClr val="tx1">
                  <a:lumMod val="95000"/>
                  <a:lumOff val="5000"/>
                </a:schemeClr>
              </a:solidFill>
            </a:endParaRPr>
          </a:p>
          <a:p>
            <a:pPr marL="533400" indent="-533400">
              <a:buNone/>
            </a:pPr>
            <a:r>
              <a:rPr lang="en-US" sz="12800" u="sng" dirty="0">
                <a:solidFill>
                  <a:schemeClr val="tx1">
                    <a:lumMod val="95000"/>
                    <a:lumOff val="5000"/>
                  </a:schemeClr>
                </a:solidFill>
              </a:rPr>
              <a:t> </a:t>
            </a:r>
            <a:r>
              <a:rPr lang="en-US" sz="12800" dirty="0" err="1">
                <a:solidFill>
                  <a:schemeClr val="tx1">
                    <a:lumMod val="95000"/>
                    <a:lumOff val="5000"/>
                  </a:schemeClr>
                </a:solidFill>
              </a:rPr>
              <a:t>Athanasus</a:t>
            </a:r>
            <a:r>
              <a:rPr lang="en-US" sz="12800" dirty="0">
                <a:solidFill>
                  <a:schemeClr val="tx1">
                    <a:lumMod val="95000"/>
                    <a:lumOff val="5000"/>
                  </a:schemeClr>
                </a:solidFill>
              </a:rPr>
              <a:t> Creed </a:t>
            </a:r>
            <a:r>
              <a:rPr lang="en-US" sz="9600" dirty="0">
                <a:solidFill>
                  <a:schemeClr val="tx1">
                    <a:lumMod val="95000"/>
                    <a:lumOff val="5000"/>
                  </a:schemeClr>
                </a:solidFill>
              </a:rPr>
              <a:t>(5</a:t>
            </a:r>
            <a:r>
              <a:rPr lang="en-US" sz="9600" baseline="30000" dirty="0">
                <a:solidFill>
                  <a:schemeClr val="tx1">
                    <a:lumMod val="95000"/>
                    <a:lumOff val="5000"/>
                  </a:schemeClr>
                </a:solidFill>
              </a:rPr>
              <a:t>th</a:t>
            </a:r>
            <a:r>
              <a:rPr lang="en-US" sz="9600" dirty="0">
                <a:solidFill>
                  <a:schemeClr val="tx1">
                    <a:lumMod val="95000"/>
                    <a:lumOff val="5000"/>
                  </a:schemeClr>
                </a:solidFill>
              </a:rPr>
              <a:t> century)</a:t>
            </a:r>
          </a:p>
          <a:p>
            <a:pPr marL="533400" indent="-533400">
              <a:buNone/>
            </a:pPr>
            <a:endParaRPr lang="en-US" sz="3600" dirty="0">
              <a:solidFill>
                <a:schemeClr val="tx1">
                  <a:lumMod val="95000"/>
                  <a:lumOff val="5000"/>
                </a:schemeClr>
              </a:solidFill>
            </a:endParaRPr>
          </a:p>
          <a:p>
            <a:r>
              <a:rPr lang="en-US" sz="9600" dirty="0">
                <a:solidFill>
                  <a:schemeClr val="tx1"/>
                </a:solidFill>
              </a:rPr>
              <a:t>These creeds are accepted by almost all mainstream Christian Denominations in the West, including Lutheran, Reformed, Roman Catholic, </a:t>
            </a:r>
            <a:r>
              <a:rPr lang="en-US" sz="9600" dirty="0" err="1">
                <a:solidFill>
                  <a:schemeClr val="tx1"/>
                </a:solidFill>
              </a:rPr>
              <a:t>andAnglican</a:t>
            </a:r>
            <a:endParaRPr lang="en-US" sz="9600" dirty="0">
              <a:solidFill>
                <a:schemeClr val="tx1"/>
              </a:solidFill>
            </a:endParaRPr>
          </a:p>
          <a:p>
            <a:r>
              <a:rPr lang="en-US" sz="9600" dirty="0">
                <a:solidFill>
                  <a:schemeClr val="tx1"/>
                </a:solidFill>
              </a:rPr>
              <a:t>Many </a:t>
            </a:r>
            <a:r>
              <a:rPr lang="en-US" sz="9600" dirty="0">
                <a:solidFill>
                  <a:schemeClr val="tx1"/>
                </a:solidFill>
                <a:hlinkClick r:id="rId3" tooltip="Methodism">
                  <a:extLst>
                    <a:ext uri="{A12FA001-AC4F-418D-AE19-62706E023703}">
                      <ahyp:hlinkClr xmlns:ahyp="http://schemas.microsoft.com/office/drawing/2018/hyperlinkcolor" val="tx"/>
                    </a:ext>
                  </a:extLst>
                </a:hlinkClick>
              </a:rPr>
              <a:t>Methodist</a:t>
            </a:r>
            <a:r>
              <a:rPr lang="en-US" sz="9600" dirty="0">
                <a:solidFill>
                  <a:schemeClr val="tx1"/>
                </a:solidFill>
              </a:rPr>
              <a:t> churches accept the Nicene Creed and Apostles' Creed</a:t>
            </a:r>
          </a:p>
          <a:p>
            <a:r>
              <a:rPr lang="en-US" sz="9600" dirty="0">
                <a:solidFill>
                  <a:schemeClr val="tx1"/>
                </a:solidFill>
              </a:rPr>
              <a:t>The Eastern Orthodox accepts the Nicene Creed,</a:t>
            </a:r>
            <a:r>
              <a:rPr lang="en-US" sz="9600" baseline="30000" dirty="0">
                <a:solidFill>
                  <a:schemeClr val="tx1"/>
                </a:solidFill>
                <a:hlinkClick r:id="rId4">
                  <a:extLst>
                    <a:ext uri="{A12FA001-AC4F-418D-AE19-62706E023703}">
                      <ahyp:hlinkClr xmlns:ahyp="http://schemas.microsoft.com/office/drawing/2018/hyperlinkcolor" val="tx"/>
                    </a:ext>
                  </a:extLst>
                </a:hlinkClick>
              </a:rPr>
              <a:t>[8]</a:t>
            </a:r>
            <a:r>
              <a:rPr lang="en-US" sz="9600" baseline="30000" dirty="0">
                <a:solidFill>
                  <a:schemeClr val="tx1"/>
                </a:solidFill>
                <a:hlinkClick r:id="rId5">
                  <a:extLst>
                    <a:ext uri="{A12FA001-AC4F-418D-AE19-62706E023703}">
                      <ahyp:hlinkClr xmlns:ahyp="http://schemas.microsoft.com/office/drawing/2018/hyperlinkcolor" val="tx"/>
                    </a:ext>
                  </a:extLst>
                </a:hlinkClick>
              </a:rPr>
              <a:t>[9]</a:t>
            </a:r>
            <a:r>
              <a:rPr lang="en-US" sz="9600" dirty="0">
                <a:solidFill>
                  <a:schemeClr val="tx1"/>
                </a:solidFill>
              </a:rPr>
              <a:t> but does not use the Apostles' Creed or the Athanasian Creed.</a:t>
            </a:r>
          </a:p>
          <a:p>
            <a:pPr marL="533400" indent="-533400">
              <a:buNone/>
            </a:pPr>
            <a:endParaRPr lang="en-US" sz="1600" dirty="0">
              <a:solidFill>
                <a:schemeClr val="tx1">
                  <a:lumMod val="95000"/>
                  <a:lumOff val="5000"/>
                </a:schemeClr>
              </a:solidFill>
            </a:endParaRPr>
          </a:p>
        </p:txBody>
      </p:sp>
    </p:spTree>
    <p:extLst>
      <p:ext uri="{BB962C8B-B14F-4D97-AF65-F5344CB8AC3E}">
        <p14:creationId xmlns:p14="http://schemas.microsoft.com/office/powerpoint/2010/main" val="716832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25317" y="152400"/>
            <a:ext cx="7705164" cy="1485900"/>
          </a:xfrm>
        </p:spPr>
        <p:txBody>
          <a:bodyPr>
            <a:normAutofit/>
          </a:bodyPr>
          <a:lstStyle/>
          <a:p>
            <a:r>
              <a:rPr lang="en-US" b="1" i="1" dirty="0">
                <a:latin typeface="Cochin" pitchFamily="-107" charset="0"/>
              </a:rPr>
              <a:t>Reformed Confessions</a:t>
            </a:r>
            <a:endParaRPr lang="en-US" dirty="0"/>
          </a:p>
        </p:txBody>
      </p:sp>
      <p:sp>
        <p:nvSpPr>
          <p:cNvPr id="50179" name="Rectangle 3"/>
          <p:cNvSpPr>
            <a:spLocks noGrp="1" noChangeArrowheads="1"/>
          </p:cNvSpPr>
          <p:nvPr>
            <p:ph idx="1"/>
          </p:nvPr>
        </p:nvSpPr>
        <p:spPr>
          <a:xfrm>
            <a:off x="3585535" y="954232"/>
            <a:ext cx="8606464" cy="5903768"/>
          </a:xfrm>
        </p:spPr>
        <p:txBody>
          <a:bodyPr>
            <a:noAutofit/>
          </a:bodyPr>
          <a:lstStyle/>
          <a:p>
            <a:pPr marL="533400" indent="-533400">
              <a:buNone/>
            </a:pPr>
            <a:r>
              <a:rPr lang="en-US" sz="2400" b="1" dirty="0">
                <a:latin typeface="Trebuchet MS" pitchFamily="-107" charset="0"/>
              </a:rPr>
              <a:t>The Scots Confession</a:t>
            </a:r>
            <a:r>
              <a:rPr lang="en-US" sz="2400" dirty="0">
                <a:latin typeface="Trebuchet MS" pitchFamily="-107" charset="0"/>
              </a:rPr>
              <a:t> (1560)—approved by Reformation Parliament and Church of Scotland, attaining full legal status with the departure of Mary, Queen of Scots in 1567.</a:t>
            </a:r>
          </a:p>
          <a:p>
            <a:pPr marL="533400" indent="-533400">
              <a:buNone/>
            </a:pPr>
            <a:r>
              <a:rPr lang="en-US" sz="2400" b="1" dirty="0">
                <a:latin typeface="Trebuchet MS" pitchFamily="-107" charset="0"/>
              </a:rPr>
              <a:t>The Genevan Confession</a:t>
            </a:r>
            <a:r>
              <a:rPr lang="en-US" sz="2400" dirty="0">
                <a:latin typeface="Trebuchet MS" pitchFamily="-107" charset="0"/>
              </a:rPr>
              <a:t> (1536)—together with a translation of Calvin’s Catechism (1541)</a:t>
            </a:r>
          </a:p>
          <a:p>
            <a:pPr marL="533400" indent="-533400">
              <a:buNone/>
            </a:pPr>
            <a:r>
              <a:rPr lang="en-US" sz="2400" b="1" dirty="0">
                <a:latin typeface="Trebuchet MS" pitchFamily="-107" charset="0"/>
              </a:rPr>
              <a:t>The Second Helvetic Confession</a:t>
            </a:r>
            <a:r>
              <a:rPr lang="en-US" sz="2400" dirty="0">
                <a:latin typeface="Trebuchet MS" pitchFamily="-107" charset="0"/>
              </a:rPr>
              <a:t> (1561) and approved by General Assembly in 1566 in the Reformed Scottish Church.</a:t>
            </a:r>
          </a:p>
          <a:p>
            <a:pPr marL="533400" indent="-533400">
              <a:buNone/>
            </a:pPr>
            <a:r>
              <a:rPr lang="en-US" sz="2400" b="1" dirty="0">
                <a:latin typeface="Trebuchet MS" pitchFamily="-107" charset="0"/>
              </a:rPr>
              <a:t>Heidelberg Catechism</a:t>
            </a:r>
            <a:r>
              <a:rPr lang="en-US" sz="2400" dirty="0">
                <a:latin typeface="Trebuchet MS" pitchFamily="-107" charset="0"/>
              </a:rPr>
              <a:t> (1563)</a:t>
            </a:r>
          </a:p>
          <a:p>
            <a:pPr marL="533400" indent="-533400">
              <a:buNone/>
            </a:pPr>
            <a:r>
              <a:rPr lang="en-US" sz="2400" b="1" dirty="0">
                <a:latin typeface="Trebuchet MS" pitchFamily="-107" charset="0"/>
              </a:rPr>
              <a:t>Westminster Confession</a:t>
            </a:r>
            <a:r>
              <a:rPr lang="en-US" sz="2400" dirty="0">
                <a:latin typeface="Trebuchet MS" pitchFamily="-107" charset="0"/>
              </a:rPr>
              <a:t> (1646) </a:t>
            </a:r>
          </a:p>
          <a:p>
            <a:pPr marL="533400" indent="-533400">
              <a:buNone/>
            </a:pPr>
            <a:r>
              <a:rPr lang="en-US" sz="2400" b="1" dirty="0">
                <a:latin typeface="Trebuchet MS" pitchFamily="-107" charset="0"/>
              </a:rPr>
              <a:t>Helvetic Consensus Formula</a:t>
            </a:r>
            <a:r>
              <a:rPr lang="en-US" sz="2400" dirty="0">
                <a:latin typeface="Trebuchet MS" pitchFamily="-107" charset="0"/>
              </a:rPr>
              <a:t> (1675 A.D.) </a:t>
            </a:r>
          </a:p>
          <a:p>
            <a:pPr marL="533400" indent="-533400">
              <a:buNone/>
            </a:pPr>
            <a:r>
              <a:rPr lang="en-US" sz="2400" b="1" dirty="0">
                <a:latin typeface="Trebuchet MS" pitchFamily="-107" charset="0"/>
              </a:rPr>
              <a:t>The Barman Declaration </a:t>
            </a:r>
            <a:r>
              <a:rPr lang="en-US" sz="2400" dirty="0">
                <a:latin typeface="Trebuchet MS" pitchFamily="-107" charset="0"/>
              </a:rPr>
              <a:t>(1934) </a:t>
            </a:r>
            <a:endParaRPr lang="en-US" sz="2400" dirty="0"/>
          </a:p>
        </p:txBody>
      </p:sp>
    </p:spTree>
    <p:extLst>
      <p:ext uri="{BB962C8B-B14F-4D97-AF65-F5344CB8AC3E}">
        <p14:creationId xmlns:p14="http://schemas.microsoft.com/office/powerpoint/2010/main" val="2679917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A9E47-312F-B643-B63C-39249D165E10}"/>
              </a:ext>
            </a:extLst>
          </p:cNvPr>
          <p:cNvSpPr>
            <a:spLocks noGrp="1"/>
          </p:cNvSpPr>
          <p:nvPr>
            <p:ph type="title"/>
          </p:nvPr>
        </p:nvSpPr>
        <p:spPr>
          <a:xfrm>
            <a:off x="3144982" y="-376"/>
            <a:ext cx="8451272" cy="762376"/>
          </a:xfrm>
        </p:spPr>
        <p:txBody>
          <a:bodyPr>
            <a:normAutofit fontScale="90000"/>
          </a:bodyPr>
          <a:lstStyle/>
          <a:p>
            <a:r>
              <a:rPr lang="en-US" sz="3600" b="1" u="sng" dirty="0"/>
              <a:t>The Ultimate Goal of Confessionalism:</a:t>
            </a:r>
            <a:r>
              <a:rPr lang="en-US" sz="3600" b="1" dirty="0"/>
              <a:t> </a:t>
            </a:r>
            <a:br>
              <a:rPr lang="en-US" sz="3600" b="1" dirty="0"/>
            </a:br>
            <a:r>
              <a:rPr lang="en-US" sz="3600" b="1" dirty="0"/>
              <a:t>        </a:t>
            </a:r>
            <a:r>
              <a:rPr lang="en-US" sz="2700" b="1" i="1" dirty="0"/>
              <a:t>To Preserve the Apostolic Faith for the sake of believing it!</a:t>
            </a:r>
            <a:br>
              <a:rPr lang="en-US" sz="2700" dirty="0"/>
            </a:br>
            <a:endParaRPr lang="en-US" dirty="0"/>
          </a:p>
        </p:txBody>
      </p:sp>
      <p:sp>
        <p:nvSpPr>
          <p:cNvPr id="50179" name="Rectangle 3"/>
          <p:cNvSpPr>
            <a:spLocks noGrp="1" noChangeArrowheads="1"/>
          </p:cNvSpPr>
          <p:nvPr>
            <p:ph idx="1"/>
          </p:nvPr>
        </p:nvSpPr>
        <p:spPr>
          <a:xfrm>
            <a:off x="3314973" y="1356014"/>
            <a:ext cx="8606464" cy="5903768"/>
          </a:xfrm>
        </p:spPr>
        <p:txBody>
          <a:bodyPr>
            <a:noAutofit/>
          </a:bodyPr>
          <a:lstStyle/>
          <a:p>
            <a:pPr marL="530352" lvl="1" indent="0">
              <a:buNone/>
            </a:pPr>
            <a:r>
              <a:rPr lang="en-US" sz="2400" dirty="0"/>
              <a:t>Our confession teaches about itself that it is fallible (WCF 1:9, 31.3)  and that "all controversies  of religion are to be determined, and all decrees of councils, opinions of ancient writers, doctrines of men and private spirits are to be examined and in whose sentence we are to rest, can be no other but the Holy Spirit speaking in the Scripture" (WCF 1.10). And yet, without a corporate reading of scripture as within the organizational structure established by Christ through the apostles (Mt. 16, Eph. 2), we are left with private interpretations and a corporate identity crisis.</a:t>
            </a:r>
            <a:r>
              <a:rPr lang="en-US" dirty="0"/>
              <a:t>  </a:t>
            </a:r>
          </a:p>
          <a:p>
            <a:pPr marL="987552" lvl="2" indent="0">
              <a:buNone/>
            </a:pPr>
            <a:r>
              <a:rPr lang="en-US" b="1" dirty="0"/>
              <a:t>Mt. 28:20, </a:t>
            </a:r>
            <a:r>
              <a:rPr lang="en-US" i="1" dirty="0"/>
              <a:t>teaching them to observe </a:t>
            </a:r>
            <a:r>
              <a:rPr lang="en-US" i="1" u="sng" dirty="0"/>
              <a:t>all</a:t>
            </a:r>
            <a:r>
              <a:rPr lang="en-US" i="1" dirty="0"/>
              <a:t> that I have commanded you...</a:t>
            </a:r>
            <a:endParaRPr lang="en-US" dirty="0"/>
          </a:p>
          <a:p>
            <a:pPr marL="987552" lvl="2" indent="0">
              <a:buNone/>
            </a:pPr>
            <a:r>
              <a:rPr lang="en-US" b="1" dirty="0"/>
              <a:t>Acts 20:26-27, </a:t>
            </a:r>
            <a:r>
              <a:rPr lang="en-US" i="1" dirty="0"/>
              <a:t>Therefore I declare to you this day that I am not responsible for the blood of any of you,  for I did not shrink from declaring to you the </a:t>
            </a:r>
            <a:r>
              <a:rPr lang="en-US" i="1" u="sng" dirty="0"/>
              <a:t>whole</a:t>
            </a:r>
            <a:r>
              <a:rPr lang="en-US" i="1" dirty="0"/>
              <a:t> counsel of God</a:t>
            </a:r>
            <a:endParaRPr lang="en-US" dirty="0"/>
          </a:p>
          <a:p>
            <a:pPr marL="987552" lvl="2" indent="0">
              <a:buNone/>
            </a:pPr>
            <a:r>
              <a:rPr lang="en-US" b="1" i="1" dirty="0"/>
              <a:t>2 Thess.2:15, </a:t>
            </a:r>
            <a:r>
              <a:rPr lang="en-US" i="1" dirty="0"/>
              <a:t>So then, brothers and sisters, stand firm and hold fast to the </a:t>
            </a:r>
            <a:r>
              <a:rPr lang="en-US" i="1" u="sng" dirty="0"/>
              <a:t>traditions</a:t>
            </a:r>
            <a:r>
              <a:rPr lang="en-US" i="1" dirty="0"/>
              <a:t> that you were taught by us, either by word of mouth or by our letter. </a:t>
            </a:r>
            <a:endParaRPr lang="en-US" sz="2200" dirty="0"/>
          </a:p>
        </p:txBody>
      </p:sp>
    </p:spTree>
    <p:extLst>
      <p:ext uri="{BB962C8B-B14F-4D97-AF65-F5344CB8AC3E}">
        <p14:creationId xmlns:p14="http://schemas.microsoft.com/office/powerpoint/2010/main" val="3057873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071" y="29472"/>
            <a:ext cx="3708023" cy="3891364"/>
          </a:xfrm>
        </p:spPr>
        <p:txBody>
          <a:bodyPr>
            <a:normAutofit fontScale="90000"/>
          </a:bodyPr>
          <a:lstStyle/>
          <a:p>
            <a:pPr algn="ctr"/>
            <a:r>
              <a:rPr lang="en-US" b="1" dirty="0">
                <a:ln w="10541" cmpd="sng">
                  <a:solidFill>
                    <a:schemeClr val="accent1">
                      <a:shade val="88000"/>
                      <a:satMod val="110000"/>
                    </a:schemeClr>
                  </a:solidFill>
                  <a:prstDash val="solid"/>
                </a:ln>
                <a:solidFill>
                  <a:schemeClr val="bg2">
                    <a:lumMod val="10000"/>
                  </a:schemeClr>
                </a:solidFill>
              </a:rPr>
              <a:t>The Infallible Rule of Biblical  Interpretation:</a:t>
            </a:r>
            <a:br>
              <a:rPr lang="en-US" b="1" dirty="0">
                <a:ln w="10541" cmpd="sng">
                  <a:solidFill>
                    <a:schemeClr val="accent1">
                      <a:shade val="88000"/>
                      <a:satMod val="110000"/>
                    </a:schemeClr>
                  </a:solidFill>
                  <a:prstDash val="solid"/>
                </a:ln>
                <a:solidFill>
                  <a:schemeClr val="bg2">
                    <a:lumMod val="10000"/>
                  </a:schemeClr>
                </a:solidFill>
              </a:rPr>
            </a:br>
            <a:br>
              <a:rPr lang="en-US" b="1" dirty="0">
                <a:ln w="10541" cmpd="sng">
                  <a:solidFill>
                    <a:schemeClr val="accent1">
                      <a:shade val="88000"/>
                      <a:satMod val="110000"/>
                    </a:schemeClr>
                  </a:solidFill>
                  <a:prstDash val="solid"/>
                </a:ln>
                <a:solidFill>
                  <a:schemeClr val="bg2">
                    <a:lumMod val="10000"/>
                  </a:schemeClr>
                </a:solidFill>
              </a:rPr>
            </a:br>
            <a:r>
              <a:rPr lang="en-US" b="1" i="1" dirty="0">
                <a:ln w="10541" cmpd="sng">
                  <a:solidFill>
                    <a:schemeClr val="accent1">
                      <a:shade val="88000"/>
                      <a:satMod val="110000"/>
                    </a:schemeClr>
                  </a:solidFill>
                  <a:prstDash val="solid"/>
                </a:ln>
                <a:solidFill>
                  <a:schemeClr val="bg2">
                    <a:lumMod val="10000"/>
                  </a:schemeClr>
                </a:solidFill>
              </a:rPr>
              <a:t>Scripture Interpreting Scripture </a:t>
            </a:r>
          </a:p>
        </p:txBody>
      </p:sp>
      <p:pic>
        <p:nvPicPr>
          <p:cNvPr id="4" name="Content Placeholder 3"/>
          <p:cNvPicPr>
            <a:picLocks noGrp="1" noChangeAspect="1"/>
          </p:cNvPicPr>
          <p:nvPr>
            <p:ph idx="1"/>
          </p:nvPr>
        </p:nvPicPr>
        <p:blipFill>
          <a:blip r:embed="rId2"/>
          <a:stretch>
            <a:fillRect/>
          </a:stretch>
        </p:blipFill>
        <p:spPr>
          <a:xfrm>
            <a:off x="5531832" y="0"/>
            <a:ext cx="6660168" cy="6858000"/>
          </a:xfrm>
        </p:spPr>
      </p:pic>
      <p:sp>
        <p:nvSpPr>
          <p:cNvPr id="5" name="Rectangle 4"/>
          <p:cNvSpPr/>
          <p:nvPr/>
        </p:nvSpPr>
        <p:spPr>
          <a:xfrm>
            <a:off x="1491506" y="4760403"/>
            <a:ext cx="3708023" cy="1200329"/>
          </a:xfrm>
          <a:prstGeom prst="rect">
            <a:avLst/>
          </a:prstGeom>
        </p:spPr>
        <p:txBody>
          <a:bodyPr wrap="square">
            <a:spAutoFit/>
          </a:bodyPr>
          <a:lstStyle/>
          <a:p>
            <a:r>
              <a:rPr lang="en-US" sz="2400" b="1"/>
              <a:t>Michelangelo </a:t>
            </a:r>
            <a:r>
              <a:rPr lang="en-US" sz="2400" b="1" err="1"/>
              <a:t>Buonarroti</a:t>
            </a:r>
            <a:r>
              <a:rPr lang="en-US" sz="2400"/>
              <a:t> 1475 – 1564    </a:t>
            </a:r>
            <a:r>
              <a:rPr lang="en-US" sz="2400" b="1"/>
              <a:t>The Conversion of Saul	</a:t>
            </a:r>
          </a:p>
        </p:txBody>
      </p:sp>
    </p:spTree>
    <p:extLst>
      <p:ext uri="{BB962C8B-B14F-4D97-AF65-F5344CB8AC3E}">
        <p14:creationId xmlns:p14="http://schemas.microsoft.com/office/powerpoint/2010/main" val="3606957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A5E4BD-53E8-DB4C-992D-B0B403B25FAD}"/>
              </a:ext>
            </a:extLst>
          </p:cNvPr>
          <p:cNvSpPr/>
          <p:nvPr/>
        </p:nvSpPr>
        <p:spPr>
          <a:xfrm>
            <a:off x="3363864" y="685800"/>
            <a:ext cx="7705164"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0" cap="none" spc="0">
                <a:ln w="0"/>
                <a:solidFill>
                  <a:schemeClr val="tx2"/>
                </a:solidFill>
                <a:effectLst>
                  <a:outerShdw blurRad="38100" dist="19050" dir="2700000" algn="tl" rotWithShape="0">
                    <a:schemeClr val="dk1">
                      <a:alpha val="40000"/>
                    </a:schemeClr>
                  </a:outerShdw>
                </a:effectLst>
                <a:latin typeface="+mj-lt"/>
                <a:ea typeface="+mj-ea"/>
                <a:cs typeface="+mj-cs"/>
              </a:rPr>
              <a:t>The Vital Role of </a:t>
            </a:r>
            <a:r>
              <a:rPr lang="en-US" sz="4400" b="0" u="sng" cap="none" spc="0">
                <a:ln w="0"/>
                <a:solidFill>
                  <a:schemeClr val="tx2"/>
                </a:solidFill>
                <a:effectLst>
                  <a:outerShdw blurRad="38100" dist="19050" dir="2700000" algn="tl" rotWithShape="0">
                    <a:schemeClr val="dk1">
                      <a:alpha val="40000"/>
                    </a:schemeClr>
                  </a:outerShdw>
                </a:effectLst>
                <a:latin typeface="+mj-lt"/>
                <a:ea typeface="+mj-ea"/>
                <a:cs typeface="+mj-cs"/>
              </a:rPr>
              <a:t>Scripture</a:t>
            </a:r>
            <a:r>
              <a:rPr lang="en-US" sz="4400" b="0" cap="none" spc="0">
                <a:ln w="0"/>
                <a:solidFill>
                  <a:schemeClr val="tx2"/>
                </a:solidFill>
                <a:effectLst>
                  <a:outerShdw blurRad="38100" dist="19050" dir="2700000" algn="tl" rotWithShape="0">
                    <a:schemeClr val="dk1">
                      <a:alpha val="40000"/>
                    </a:schemeClr>
                  </a:outerShdw>
                </a:effectLst>
                <a:latin typeface="+mj-lt"/>
                <a:ea typeface="+mj-ea"/>
                <a:cs typeface="+mj-cs"/>
              </a:rPr>
              <a:t> </a:t>
            </a:r>
            <a:br>
              <a:rPr lang="en-US" sz="4400" b="0" cap="none" spc="0">
                <a:ln w="0"/>
                <a:solidFill>
                  <a:schemeClr val="tx2"/>
                </a:solidFill>
                <a:effectLst>
                  <a:outerShdw blurRad="38100" dist="19050" dir="2700000" algn="tl" rotWithShape="0">
                    <a:schemeClr val="dk1">
                      <a:alpha val="40000"/>
                    </a:schemeClr>
                  </a:outerShdw>
                </a:effectLst>
                <a:latin typeface="+mj-lt"/>
                <a:ea typeface="+mj-ea"/>
                <a:cs typeface="+mj-cs"/>
              </a:rPr>
            </a:br>
            <a:r>
              <a:rPr lang="en-US" sz="4400" b="0" cap="none" spc="0">
                <a:ln w="0"/>
                <a:solidFill>
                  <a:schemeClr val="tx2"/>
                </a:solidFill>
                <a:effectLst>
                  <a:outerShdw blurRad="38100" dist="19050" dir="2700000" algn="tl" rotWithShape="0">
                    <a:schemeClr val="dk1">
                      <a:alpha val="40000"/>
                    </a:schemeClr>
                  </a:outerShdw>
                </a:effectLst>
                <a:latin typeface="+mj-lt"/>
                <a:ea typeface="+mj-ea"/>
                <a:cs typeface="+mj-cs"/>
              </a:rPr>
              <a:t>in Interpreting Scripture </a:t>
            </a:r>
          </a:p>
        </p:txBody>
      </p:sp>
      <p:sp>
        <p:nvSpPr>
          <p:cNvPr id="3" name="Content Placeholder 2"/>
          <p:cNvSpPr>
            <a:spLocks noGrp="1"/>
          </p:cNvSpPr>
          <p:nvPr>
            <p:ph idx="1"/>
          </p:nvPr>
        </p:nvSpPr>
        <p:spPr>
          <a:xfrm>
            <a:off x="3363864" y="2286000"/>
            <a:ext cx="7705164" cy="4668982"/>
          </a:xfrm>
        </p:spPr>
        <p:txBody>
          <a:bodyPr vert="horz" lIns="91440" tIns="45720" rIns="91440" bIns="45720" rtlCol="0">
            <a:normAutofit fontScale="77500" lnSpcReduction="20000"/>
          </a:bodyPr>
          <a:lstStyle/>
          <a:p>
            <a:pPr marL="0">
              <a:buFont typeface="Franklin Gothic Book" panose="020B0503020102020204" pitchFamily="34" charset="0"/>
              <a:buNone/>
            </a:pPr>
            <a:r>
              <a:rPr lang="en-US" sz="3100" i="1" dirty="0"/>
              <a:t>The </a:t>
            </a:r>
            <a:r>
              <a:rPr lang="en-US" sz="3500" i="1" u="sng" dirty="0"/>
              <a:t>only infallible </a:t>
            </a:r>
            <a:r>
              <a:rPr lang="en-US" sz="3500" i="1" dirty="0"/>
              <a:t>rule of interpretation of Scripture is the Scripture itself: and therefore, when there is a question about the true and full sense of any Scripture (which is not manifold, but one), it must be searched and known by other places that speak more clearly.  </a:t>
            </a:r>
          </a:p>
          <a:p>
            <a:pPr marL="0" algn="r">
              <a:buFont typeface="Franklin Gothic Book" panose="020B0503020102020204" pitchFamily="34" charset="0"/>
              <a:buNone/>
            </a:pPr>
            <a:r>
              <a:rPr lang="en-US" sz="3500" b="1" dirty="0"/>
              <a:t>WCF 1:9</a:t>
            </a:r>
            <a:r>
              <a:rPr lang="en-US" sz="3500" dirty="0"/>
              <a:t> </a:t>
            </a:r>
          </a:p>
          <a:p>
            <a:pPr marL="0">
              <a:buFont typeface="Franklin Gothic Book" panose="020B0503020102020204" pitchFamily="34" charset="0"/>
              <a:buNone/>
            </a:pPr>
            <a:endParaRPr lang="en-US" sz="3500" dirty="0"/>
          </a:p>
          <a:p>
            <a:r>
              <a:rPr lang="en-US" sz="3600" b="1" dirty="0"/>
              <a:t>The Issue of Redemptive-Historical vs. “Proof-texting” in Interpretation:   </a:t>
            </a:r>
          </a:p>
          <a:p>
            <a:pPr marL="400050" lvl="1">
              <a:buFont typeface="Franklin Gothic Book" panose="020B0503020102020204" pitchFamily="34" charset="0"/>
              <a:buNone/>
            </a:pPr>
            <a:endParaRPr lang="en-US" sz="3300" b="1" i="1" dirty="0"/>
          </a:p>
          <a:p>
            <a:pPr marL="1314450" lvl="3">
              <a:buNone/>
            </a:pPr>
            <a:r>
              <a:rPr lang="en-US" sz="2600" b="1" i="1" dirty="0"/>
              <a:t>WCF1.1 “therefore it pleased God at sundry times and in divers manners to reveal himself and to declare…”</a:t>
            </a:r>
            <a:endParaRPr lang="en-US" sz="2600" b="1" dirty="0"/>
          </a:p>
          <a:p>
            <a:pPr marL="0">
              <a:buFont typeface="Franklin Gothic Book" panose="020B0503020102020204" pitchFamily="34" charset="0"/>
              <a:buNone/>
            </a:pPr>
            <a:endParaRPr lang="en-US" sz="1700" dirty="0"/>
          </a:p>
        </p:txBody>
      </p:sp>
    </p:spTree>
    <p:extLst>
      <p:ext uri="{BB962C8B-B14F-4D97-AF65-F5344CB8AC3E}">
        <p14:creationId xmlns:p14="http://schemas.microsoft.com/office/powerpoint/2010/main" val="3792562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2191" y="56962"/>
            <a:ext cx="7705164" cy="1485900"/>
          </a:xfrm>
        </p:spPr>
        <p:txBody>
          <a:bodyPr>
            <a:normAutofit/>
          </a:bodyPr>
          <a:lstStyle/>
          <a:p>
            <a:r>
              <a:rPr lang="en-US" b="1" dirty="0">
                <a:ln w="10541" cmpd="sng">
                  <a:solidFill>
                    <a:schemeClr val="accent1">
                      <a:shade val="88000"/>
                      <a:satMod val="110000"/>
                    </a:schemeClr>
                  </a:solidFill>
                  <a:prstDash val="solid"/>
                </a:ln>
              </a:rPr>
              <a:t>The Role of </a:t>
            </a:r>
            <a:r>
              <a:rPr lang="en-US" b="1" u="sng" dirty="0">
                <a:ln w="10541" cmpd="sng">
                  <a:solidFill>
                    <a:schemeClr val="accent1">
                      <a:shade val="88000"/>
                      <a:satMod val="110000"/>
                    </a:schemeClr>
                  </a:solidFill>
                  <a:prstDash val="solid"/>
                </a:ln>
              </a:rPr>
              <a:t>Scripture</a:t>
            </a:r>
            <a:r>
              <a:rPr lang="en-US" b="1" dirty="0">
                <a:ln w="10541" cmpd="sng">
                  <a:solidFill>
                    <a:schemeClr val="accent1">
                      <a:shade val="88000"/>
                      <a:satMod val="110000"/>
                    </a:schemeClr>
                  </a:solidFill>
                  <a:prstDash val="solid"/>
                </a:ln>
              </a:rPr>
              <a:t> </a:t>
            </a:r>
            <a:br>
              <a:rPr lang="en-US" b="1" dirty="0">
                <a:ln w="10541" cmpd="sng">
                  <a:solidFill>
                    <a:schemeClr val="accent1">
                      <a:shade val="88000"/>
                      <a:satMod val="110000"/>
                    </a:schemeClr>
                  </a:solidFill>
                  <a:prstDash val="solid"/>
                </a:ln>
              </a:rPr>
            </a:br>
            <a:r>
              <a:rPr lang="en-US" b="1" dirty="0">
                <a:ln w="10541" cmpd="sng">
                  <a:solidFill>
                    <a:schemeClr val="accent1">
                      <a:shade val="88000"/>
                      <a:satMod val="110000"/>
                    </a:schemeClr>
                  </a:solidFill>
                  <a:prstDash val="solid"/>
                </a:ln>
              </a:rPr>
              <a:t>in Interpreting Scripture </a:t>
            </a:r>
          </a:p>
        </p:txBody>
      </p:sp>
      <p:sp>
        <p:nvSpPr>
          <p:cNvPr id="3" name="Content Placeholder 2"/>
          <p:cNvSpPr>
            <a:spLocks noGrp="1"/>
          </p:cNvSpPr>
          <p:nvPr>
            <p:ph idx="1"/>
          </p:nvPr>
        </p:nvSpPr>
        <p:spPr>
          <a:xfrm>
            <a:off x="3363864" y="1599824"/>
            <a:ext cx="8938972" cy="5258176"/>
          </a:xfrm>
        </p:spPr>
        <p:txBody>
          <a:bodyPr>
            <a:normAutofit fontScale="47500" lnSpcReduction="20000"/>
          </a:bodyPr>
          <a:lstStyle/>
          <a:p>
            <a:pPr marL="0" indent="0">
              <a:buNone/>
            </a:pPr>
            <a:r>
              <a:rPr lang="en-US" sz="4400" b="1" i="1" dirty="0"/>
              <a:t>A Covenantal Way of Reading the Scripture vs. proof-texting—</a:t>
            </a:r>
          </a:p>
          <a:p>
            <a:pPr marL="0" indent="0">
              <a:buNone/>
            </a:pPr>
            <a:endParaRPr lang="en-US" sz="3500" b="1" dirty="0"/>
          </a:p>
          <a:p>
            <a:r>
              <a:rPr lang="en-US" sz="4400" i="1" dirty="0"/>
              <a:t>There are many “texts” but one context—The redemptive history of God</a:t>
            </a:r>
            <a:endParaRPr lang="en-US" sz="4400" dirty="0"/>
          </a:p>
          <a:p>
            <a:pPr lvl="0"/>
            <a:r>
              <a:rPr lang="en-US" sz="4400" i="1" dirty="0"/>
              <a:t>NT </a:t>
            </a:r>
            <a:r>
              <a:rPr lang="en-US" sz="4400" i="1" dirty="0" err="1"/>
              <a:t>rekation</a:t>
            </a:r>
            <a:r>
              <a:rPr lang="en-US" sz="4400" i="1" dirty="0"/>
              <a:t> to OT—not a new religion, but a progressive revelation of redemption wherein the Old is developmentally mature in the New…. </a:t>
            </a:r>
          </a:p>
          <a:p>
            <a:pPr marL="800100" lvl="2" indent="0">
              <a:buNone/>
            </a:pPr>
            <a:r>
              <a:rPr lang="en-US" sz="4400" b="1" i="1" dirty="0"/>
              <a:t>c.f. Emmaus Road: Luke 24: </a:t>
            </a:r>
            <a:r>
              <a:rPr lang="en-US" sz="4400" b="1" dirty="0"/>
              <a:t>27</a:t>
            </a:r>
            <a:r>
              <a:rPr lang="en-US" sz="4400" dirty="0"/>
              <a:t> Then beginning with Moses and all the prophets, he interpreted to them the things about himself in all the scriptures.</a:t>
            </a:r>
          </a:p>
          <a:p>
            <a:pPr marL="800100" lvl="2" indent="0">
              <a:buNone/>
            </a:pPr>
            <a:r>
              <a:rPr lang="en-US" sz="4400" b="1" i="1" dirty="0"/>
              <a:t>c.f. Heb. 1:1-3</a:t>
            </a:r>
            <a:r>
              <a:rPr lang="en-US" sz="4400" b="1" dirty="0"/>
              <a:t> Heb. 1:1</a:t>
            </a:r>
            <a:r>
              <a:rPr lang="en-US" sz="4400" dirty="0"/>
              <a:t>Long ago God spoke to our ancestors in many and various ways by the prophets,  </a:t>
            </a:r>
            <a:r>
              <a:rPr lang="en-US" sz="4400" b="1" dirty="0"/>
              <a:t>2</a:t>
            </a:r>
            <a:r>
              <a:rPr lang="en-US" sz="4400" dirty="0"/>
              <a:t> but in these last days he has spoken to us by a Son,</a:t>
            </a:r>
          </a:p>
          <a:p>
            <a:pPr lvl="0"/>
            <a:r>
              <a:rPr lang="en-US" sz="4400" i="1" dirty="0"/>
              <a:t>We must learn to read the Bible backwards and forwards looking to locate each text into the trajectory or context of the whole of redemptive history and the working out of God’s covenant with Adam ultimately… </a:t>
            </a:r>
          </a:p>
          <a:p>
            <a:pPr marL="800100" lvl="2" indent="0">
              <a:buNone/>
            </a:pPr>
            <a:r>
              <a:rPr lang="en-US" sz="4400" i="1" dirty="0"/>
              <a:t>1. Step One:</a:t>
            </a:r>
            <a:r>
              <a:rPr lang="en-US" sz="4400" b="1" i="1" dirty="0"/>
              <a:t> </a:t>
            </a:r>
            <a:r>
              <a:rPr lang="en-US" sz="4400" i="1" dirty="0"/>
              <a:t>  To  relate the text to its immediate covenantal context</a:t>
            </a:r>
            <a:endParaRPr lang="en-US" sz="4400" dirty="0"/>
          </a:p>
          <a:p>
            <a:pPr marL="800100" lvl="2" indent="0">
              <a:buNone/>
            </a:pPr>
            <a:r>
              <a:rPr lang="en-US" sz="4400" i="1" dirty="0"/>
              <a:t>2. Step Two: To understand the text in light of God's total revelation especially as ultimately revealed in the New Covenant</a:t>
            </a:r>
            <a:r>
              <a:rPr lang="en-US" sz="4400" dirty="0"/>
              <a:t> </a:t>
            </a:r>
            <a:r>
              <a:rPr lang="en-US" sz="4400" i="1" dirty="0"/>
              <a:t> </a:t>
            </a:r>
            <a:endParaRPr lang="en-US" sz="4400" dirty="0"/>
          </a:p>
          <a:p>
            <a:pPr marL="0" indent="0">
              <a:buNone/>
            </a:pPr>
            <a:endParaRPr lang="en-US" sz="1000" dirty="0"/>
          </a:p>
        </p:txBody>
      </p:sp>
    </p:spTree>
    <p:extLst>
      <p:ext uri="{BB962C8B-B14F-4D97-AF65-F5344CB8AC3E}">
        <p14:creationId xmlns:p14="http://schemas.microsoft.com/office/powerpoint/2010/main" val="141883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423" y="68954"/>
            <a:ext cx="7705164" cy="1485900"/>
          </a:xfrm>
        </p:spPr>
        <p:txBody>
          <a:bodyPr>
            <a:noAutofit/>
          </a:bodyPr>
          <a:lstStyle/>
          <a:p>
            <a:r>
              <a:rPr lang="en-US" sz="2800" b="1" dirty="0"/>
              <a:t>Advantages of Covenantal (Redemptive-Historical) Method: The Preservation of Objectifying Grace! </a:t>
            </a:r>
            <a:br>
              <a:rPr lang="en-US" sz="2800" dirty="0"/>
            </a:br>
            <a:br>
              <a:rPr lang="en-US" sz="2800" b="1" dirty="0"/>
            </a:br>
            <a:endParaRPr lang="en-US" sz="2800" b="1" dirty="0"/>
          </a:p>
        </p:txBody>
      </p:sp>
      <p:sp>
        <p:nvSpPr>
          <p:cNvPr id="3" name="Content Placeholder 2"/>
          <p:cNvSpPr>
            <a:spLocks noGrp="1"/>
          </p:cNvSpPr>
          <p:nvPr>
            <p:ph idx="1"/>
          </p:nvPr>
        </p:nvSpPr>
        <p:spPr>
          <a:xfrm>
            <a:off x="2083633" y="1163782"/>
            <a:ext cx="9789711" cy="5637256"/>
          </a:xfrm>
        </p:spPr>
        <p:txBody>
          <a:bodyPr>
            <a:normAutofit/>
          </a:bodyPr>
          <a:lstStyle/>
          <a:p>
            <a:pPr marL="530352" lvl="1" indent="0">
              <a:buNone/>
            </a:pPr>
            <a:r>
              <a:rPr lang="en-US" sz="2400" dirty="0"/>
              <a:t>1. Guards against moralizing certain passages through the use of false analogies between the biblical narrative and contemporary life even to the detriment of the fuller theological significance. </a:t>
            </a:r>
          </a:p>
          <a:p>
            <a:pPr marL="530352" lvl="1" indent="0">
              <a:buNone/>
            </a:pPr>
            <a:r>
              <a:rPr lang="en-US" sz="2400" dirty="0"/>
              <a:t>2. Guards against a theology of "proof-texting."</a:t>
            </a:r>
          </a:p>
          <a:p>
            <a:pPr marL="530352" lvl="1" indent="0">
              <a:buNone/>
            </a:pPr>
            <a:r>
              <a:rPr lang="en-US" sz="2400" dirty="0"/>
              <a:t>3. Can recognize both the significance of certain passages within its own redemptive context and in the present redemptive context whereby the biblical-theological understanding of scripture is made relevant to us.</a:t>
            </a:r>
          </a:p>
          <a:p>
            <a:pPr marL="530352" lvl="1" indent="0">
              <a:buNone/>
            </a:pPr>
            <a:r>
              <a:rPr lang="en-US" sz="2400" dirty="0"/>
              <a:t>4. Guards against emotionalism and </a:t>
            </a:r>
            <a:r>
              <a:rPr lang="en-US" sz="2400" dirty="0" err="1"/>
              <a:t>subjectivistic</a:t>
            </a:r>
            <a:r>
              <a:rPr lang="en-US" sz="2400" dirty="0"/>
              <a:t> interpretations whereby the normative (governing) value of Biblical revelation is retained to the interpreter in any practical sense.  (We are still the listeners.)</a:t>
            </a:r>
          </a:p>
          <a:p>
            <a:pPr marL="530352" lvl="1" indent="0">
              <a:buNone/>
            </a:pPr>
            <a:r>
              <a:rPr lang="en-US" sz="2400" dirty="0"/>
              <a:t>5. Provides a proper hermeneutic from which to derived "biblical ethics."</a:t>
            </a:r>
          </a:p>
          <a:p>
            <a:pPr marL="0" indent="0">
              <a:buNone/>
            </a:pPr>
            <a:endParaRPr lang="en-US" sz="1700" b="1" dirty="0"/>
          </a:p>
        </p:txBody>
      </p:sp>
    </p:spTree>
    <p:extLst>
      <p:ext uri="{BB962C8B-B14F-4D97-AF65-F5344CB8AC3E}">
        <p14:creationId xmlns:p14="http://schemas.microsoft.com/office/powerpoint/2010/main" val="3155241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E4B796-389A-D349-AF72-F9A9CD60ADBA}"/>
              </a:ext>
            </a:extLst>
          </p:cNvPr>
          <p:cNvSpPr>
            <a:spLocks noGrp="1"/>
          </p:cNvSpPr>
          <p:nvPr>
            <p:ph type="subTitle" idx="1"/>
          </p:nvPr>
        </p:nvSpPr>
        <p:spPr>
          <a:xfrm>
            <a:off x="1614054" y="1565833"/>
            <a:ext cx="8963891" cy="3726334"/>
          </a:xfrm>
        </p:spPr>
        <p:txBody>
          <a:bodyPr>
            <a:normAutofit fontScale="62500" lnSpcReduction="20000"/>
          </a:bodyPr>
          <a:lstStyle/>
          <a:p>
            <a:pPr algn="l"/>
            <a:r>
              <a:rPr lang="en-US" sz="4500" b="1" i="1" dirty="0"/>
              <a:t>A redemptive historical orientation is not some kind of dispensable exegetical luxury.  At stake is nothing less than the right way of interpreting Scripture.  At issue here is simply the fundamental principle that the test is to be interpreted in the light of its context.  In the case of Scripture, the redemptive-historical structure or framework established by Scripture itself is the contextual factor having the broadest bearing on a given text. </a:t>
            </a:r>
            <a:r>
              <a:rPr lang="en-US" sz="2800" b="1" i="1" dirty="0"/>
              <a:t>	</a:t>
            </a:r>
            <a:r>
              <a:rPr lang="en-US" b="1" i="1" dirty="0"/>
              <a:t>(</a:t>
            </a:r>
          </a:p>
          <a:p>
            <a:pPr algn="r"/>
            <a:r>
              <a:rPr lang="en-US" sz="3200" dirty="0"/>
              <a:t>Richard </a:t>
            </a:r>
            <a:r>
              <a:rPr lang="en-US" sz="3200" dirty="0" err="1"/>
              <a:t>Gaffin</a:t>
            </a:r>
            <a:r>
              <a:rPr lang="en-US" sz="3200" dirty="0"/>
              <a:t>, </a:t>
            </a:r>
            <a:r>
              <a:rPr lang="en-US" sz="3200" dirty="0" err="1"/>
              <a:t>p.xxii</a:t>
            </a:r>
            <a:r>
              <a:rPr lang="en-US" dirty="0"/>
              <a:t>)</a:t>
            </a:r>
          </a:p>
          <a:p>
            <a:endParaRPr lang="en-US" dirty="0"/>
          </a:p>
        </p:txBody>
      </p:sp>
      <p:sp>
        <p:nvSpPr>
          <p:cNvPr id="4" name="TextBox 3">
            <a:extLst>
              <a:ext uri="{FF2B5EF4-FFF2-40B4-BE49-F238E27FC236}">
                <a16:creationId xmlns:a16="http://schemas.microsoft.com/office/drawing/2014/main" id="{DC73E4CC-DEB6-B048-9695-70D6F6B7351E}"/>
              </a:ext>
            </a:extLst>
          </p:cNvPr>
          <p:cNvSpPr txBox="1"/>
          <p:nvPr/>
        </p:nvSpPr>
        <p:spPr>
          <a:xfrm>
            <a:off x="1897380" y="6297930"/>
            <a:ext cx="2428101" cy="369332"/>
          </a:xfrm>
          <a:prstGeom prst="rect">
            <a:avLst/>
          </a:prstGeom>
          <a:noFill/>
        </p:spPr>
        <p:txBody>
          <a:bodyPr wrap="none" rtlCol="0">
            <a:spAutoFit/>
          </a:bodyPr>
          <a:lstStyle/>
          <a:p>
            <a:r>
              <a:rPr lang="en-US" dirty="0"/>
              <a:t>Continued Next Lesson</a:t>
            </a:r>
          </a:p>
        </p:txBody>
      </p:sp>
    </p:spTree>
    <p:extLst>
      <p:ext uri="{BB962C8B-B14F-4D97-AF65-F5344CB8AC3E}">
        <p14:creationId xmlns:p14="http://schemas.microsoft.com/office/powerpoint/2010/main" val="118205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4410" y="-342900"/>
            <a:ext cx="9377362" cy="1485900"/>
          </a:xfrm>
        </p:spPr>
        <p:txBody>
          <a:bodyPr>
            <a:normAutofit fontScale="90000"/>
          </a:bodyPr>
          <a:lstStyle/>
          <a:p>
            <a:pPr algn="ctr"/>
            <a:br>
              <a:rPr lang="en-US" b="1" dirty="0">
                <a:ln w="1905"/>
                <a:effectLst>
                  <a:innerShdw blurRad="69850" dist="43180" dir="5400000">
                    <a:srgbClr val="000000">
                      <a:alpha val="65000"/>
                    </a:srgbClr>
                  </a:innerShdw>
                </a:effectLst>
              </a:rPr>
            </a:br>
            <a:r>
              <a:rPr lang="en-US" b="1" u="sng" dirty="0">
                <a:solidFill>
                  <a:schemeClr val="accent1">
                    <a:lumMod val="75000"/>
                  </a:schemeClr>
                </a:solidFill>
              </a:rPr>
              <a:t>Individualism</a:t>
            </a:r>
            <a:r>
              <a:rPr lang="en-US" b="1" dirty="0">
                <a:solidFill>
                  <a:schemeClr val="accent1">
                    <a:lumMod val="75000"/>
                  </a:schemeClr>
                </a:solidFill>
              </a:rPr>
              <a:t>:</a:t>
            </a:r>
            <a:br>
              <a:rPr lang="en-US" b="1" dirty="0">
                <a:ln w="1905"/>
                <a:solidFill>
                  <a:schemeClr val="accent1">
                    <a:lumMod val="75000"/>
                  </a:schemeClr>
                </a:solidFill>
                <a:effectLst>
                  <a:innerShdw blurRad="69850" dist="43180" dir="5400000">
                    <a:srgbClr val="000000">
                      <a:alpha val="65000"/>
                    </a:srgbClr>
                  </a:innerShdw>
                </a:effectLst>
              </a:rPr>
            </a:br>
            <a:r>
              <a:rPr lang="en-US" b="1" dirty="0">
                <a:solidFill>
                  <a:schemeClr val="accent1">
                    <a:lumMod val="75000"/>
                  </a:schemeClr>
                </a:solidFill>
              </a:rPr>
              <a:t> </a:t>
            </a:r>
            <a:r>
              <a:rPr lang="en-US" sz="3100" b="1" dirty="0">
                <a:solidFill>
                  <a:schemeClr val="accent1">
                    <a:lumMod val="75000"/>
                  </a:schemeClr>
                </a:solidFill>
              </a:rPr>
              <a:t>"It's all a matter of one’s own own, </a:t>
            </a:r>
            <a:r>
              <a:rPr lang="en-US" sz="3100" b="1" i="1" dirty="0">
                <a:solidFill>
                  <a:schemeClr val="accent1">
                    <a:lumMod val="75000"/>
                  </a:schemeClr>
                </a:solidFill>
              </a:rPr>
              <a:t>private,</a:t>
            </a:r>
            <a:r>
              <a:rPr lang="en-US" sz="3100" b="1" dirty="0">
                <a:solidFill>
                  <a:schemeClr val="accent1">
                    <a:lumMod val="75000"/>
                  </a:schemeClr>
                </a:solidFill>
              </a:rPr>
              <a:t> Interpretation</a:t>
            </a:r>
            <a:r>
              <a:rPr lang="en-US" sz="3100" b="1" dirty="0">
                <a:solidFill>
                  <a:schemeClr val="accent1"/>
                </a:solidFill>
              </a:rPr>
              <a:t>”’</a:t>
            </a:r>
            <a:endParaRPr lang="en-US" b="1" dirty="0">
              <a:solidFill>
                <a:schemeClr val="accent1"/>
              </a:solidFill>
            </a:endParaRPr>
          </a:p>
        </p:txBody>
      </p:sp>
      <p:sp>
        <p:nvSpPr>
          <p:cNvPr id="3" name="Content Placeholder 2"/>
          <p:cNvSpPr>
            <a:spLocks noGrp="1"/>
          </p:cNvSpPr>
          <p:nvPr>
            <p:ph idx="1"/>
          </p:nvPr>
        </p:nvSpPr>
        <p:spPr>
          <a:xfrm>
            <a:off x="3044410" y="1712930"/>
            <a:ext cx="8997535" cy="5167930"/>
          </a:xfrm>
        </p:spPr>
        <p:txBody>
          <a:bodyPr>
            <a:normAutofit/>
          </a:bodyPr>
          <a:lstStyle/>
          <a:p>
            <a:pPr lvl="1"/>
            <a:r>
              <a:rPr lang="en-US" sz="2400" dirty="0"/>
              <a:t>The revivalist of the Second Great Awakening... argued (as the secularists had a century earlier) that his revelation was not properly mediated by either tradition or theology; it came directly to each individual through personal experience.  As a result, the individual became the arbiter of what the Bible did and did not say.  </a:t>
            </a:r>
          </a:p>
          <a:p>
            <a:pPr lvl="1"/>
            <a:r>
              <a:rPr lang="en-US" sz="2400" dirty="0"/>
              <a:t>The new evangelical coalition attached little importance to the aid of the past or even the present community of interpreters in matters of biblical interpretation.  External authorities were jettisoned and divine authority was internalized-- a strategy not altogether different from that of the Enlightenment.  				</a:t>
            </a:r>
            <a:endParaRPr lang="en-US" sz="1800" dirty="0"/>
          </a:p>
          <a:p>
            <a:pPr marL="530352" lvl="1" indent="0" algn="r">
              <a:buNone/>
            </a:pPr>
            <a:r>
              <a:rPr lang="en-US" dirty="0"/>
              <a:t>Rick </a:t>
            </a:r>
            <a:r>
              <a:rPr lang="en-US" dirty="0" err="1"/>
              <a:t>Lints</a:t>
            </a:r>
            <a:r>
              <a:rPr lang="en-US" dirty="0"/>
              <a:t>, Fabric of Theology</a:t>
            </a:r>
            <a:endParaRPr lang="en-US" sz="1800" dirty="0"/>
          </a:p>
          <a:p>
            <a:pPr marL="0" indent="0">
              <a:buNone/>
            </a:pPr>
            <a:endParaRPr lang="en-US" dirty="0"/>
          </a:p>
        </p:txBody>
      </p:sp>
    </p:spTree>
    <p:extLst>
      <p:ext uri="{BB962C8B-B14F-4D97-AF65-F5344CB8AC3E}">
        <p14:creationId xmlns:p14="http://schemas.microsoft.com/office/powerpoint/2010/main" val="147292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3869" y="141368"/>
            <a:ext cx="9335159" cy="1485900"/>
          </a:xfrm>
        </p:spPr>
        <p:txBody>
          <a:bodyPr>
            <a:normAutofit fontScale="90000"/>
          </a:bodyPr>
          <a:lstStyle/>
          <a:p>
            <a:pPr algn="ctr"/>
            <a:r>
              <a:rPr lang="en-US" u="sng" dirty="0">
                <a:solidFill>
                  <a:schemeClr val="accent1">
                    <a:lumMod val="75000"/>
                  </a:schemeClr>
                </a:solidFill>
              </a:rPr>
              <a:t>Individualism</a:t>
            </a:r>
            <a:r>
              <a:rPr lang="en-US" dirty="0">
                <a:solidFill>
                  <a:schemeClr val="accent1">
                    <a:lumMod val="75000"/>
                  </a:schemeClr>
                </a:solidFill>
              </a:rPr>
              <a:t>:</a:t>
            </a:r>
            <a:br>
              <a:rPr lang="en-US" b="1" dirty="0">
                <a:ln w="1905"/>
                <a:solidFill>
                  <a:schemeClr val="accent1">
                    <a:lumMod val="75000"/>
                  </a:schemeClr>
                </a:solidFill>
                <a:effectLst>
                  <a:innerShdw blurRad="69850" dist="43180" dir="5400000">
                    <a:srgbClr val="000000">
                      <a:alpha val="65000"/>
                    </a:srgbClr>
                  </a:innerShdw>
                </a:effectLst>
              </a:rPr>
            </a:br>
            <a:r>
              <a:rPr lang="en-US" sz="6000" b="1" dirty="0">
                <a:solidFill>
                  <a:schemeClr val="accent1">
                    <a:lumMod val="75000"/>
                  </a:schemeClr>
                </a:solidFill>
              </a:rPr>
              <a:t> </a:t>
            </a:r>
            <a:r>
              <a:rPr lang="en-US" sz="3100" b="1" dirty="0">
                <a:solidFill>
                  <a:schemeClr val="accent1">
                    <a:lumMod val="75000"/>
                  </a:schemeClr>
                </a:solidFill>
              </a:rPr>
              <a:t>"It's all a matter of one’s own own, </a:t>
            </a:r>
            <a:r>
              <a:rPr lang="en-US" sz="3100" b="1" i="1" dirty="0">
                <a:solidFill>
                  <a:schemeClr val="accent1">
                    <a:lumMod val="75000"/>
                  </a:schemeClr>
                </a:solidFill>
              </a:rPr>
              <a:t>private,</a:t>
            </a:r>
            <a:r>
              <a:rPr lang="en-US" sz="3100" b="1" dirty="0">
                <a:solidFill>
                  <a:schemeClr val="accent1">
                    <a:lumMod val="75000"/>
                  </a:schemeClr>
                </a:solidFill>
              </a:rPr>
              <a:t> Interpretation</a:t>
            </a:r>
            <a:r>
              <a:rPr lang="en-US" sz="3100" b="1" dirty="0">
                <a:solidFill>
                  <a:schemeClr val="accent4">
                    <a:lumMod val="75000"/>
                  </a:schemeClr>
                </a:solidFill>
              </a:rPr>
              <a:t>”’</a:t>
            </a:r>
            <a:endParaRPr lang="en-US" b="1" dirty="0">
              <a:solidFill>
                <a:schemeClr val="accent4">
                  <a:lumMod val="75000"/>
                </a:schemeClr>
              </a:solidFill>
            </a:endParaRPr>
          </a:p>
        </p:txBody>
      </p:sp>
      <p:sp>
        <p:nvSpPr>
          <p:cNvPr id="3" name="Content Placeholder 2"/>
          <p:cNvSpPr>
            <a:spLocks noGrp="1"/>
          </p:cNvSpPr>
          <p:nvPr>
            <p:ph idx="1"/>
          </p:nvPr>
        </p:nvSpPr>
        <p:spPr>
          <a:xfrm>
            <a:off x="2243418" y="1821766"/>
            <a:ext cx="7705164" cy="4572000"/>
          </a:xfrm>
        </p:spPr>
        <p:txBody>
          <a:bodyPr>
            <a:normAutofit fontScale="70000" lnSpcReduction="20000"/>
          </a:bodyPr>
          <a:lstStyle/>
          <a:p>
            <a:pPr marL="0" indent="0">
              <a:buNone/>
            </a:pPr>
            <a:r>
              <a:rPr lang="en-US" sz="3300" b="1" u="sng" dirty="0"/>
              <a:t>Compare: </a:t>
            </a:r>
            <a:endParaRPr lang="en-US" sz="2800" b="1" dirty="0"/>
          </a:p>
          <a:p>
            <a:pPr lvl="1"/>
            <a:r>
              <a:rPr lang="en-US" sz="3300" b="1" dirty="0"/>
              <a:t>1Tim. 3:15</a:t>
            </a:r>
            <a:r>
              <a:rPr lang="en-US" sz="3300" dirty="0"/>
              <a:t> if I am delayed, you may know how one ought to behave in the household of God, which is the church of the living God, the pillar and bulwark of the truth. </a:t>
            </a:r>
            <a:endParaRPr lang="en-US" sz="2800" dirty="0"/>
          </a:p>
          <a:p>
            <a:pPr lvl="1"/>
            <a:endParaRPr lang="en-US" sz="3300" b="1" dirty="0"/>
          </a:p>
          <a:p>
            <a:pPr lvl="1"/>
            <a:r>
              <a:rPr lang="en-US" sz="3300" b="1" dirty="0"/>
              <a:t>Eph.4:11</a:t>
            </a:r>
            <a:r>
              <a:rPr lang="en-US" sz="3300" dirty="0"/>
              <a:t> And he gave some, apostles; and some, prophets; and some, evangelists; and some, pastors and teachers;  12 For the perfecting of the saints, for the work of the ministry, for the edifying of the body of Christ:  13 Till we all come in the unity of the faith, and of the knowledge of the Son of God, unto a perfect man, unto the measure of the stature of the fullness of Christ.  </a:t>
            </a:r>
            <a:endParaRPr lang="en-US" sz="2800" dirty="0"/>
          </a:p>
          <a:p>
            <a:endParaRPr lang="en-US" sz="1900" dirty="0"/>
          </a:p>
          <a:p>
            <a:endParaRPr lang="en-US" dirty="0"/>
          </a:p>
        </p:txBody>
      </p:sp>
    </p:spTree>
    <p:extLst>
      <p:ext uri="{BB962C8B-B14F-4D97-AF65-F5344CB8AC3E}">
        <p14:creationId xmlns:p14="http://schemas.microsoft.com/office/powerpoint/2010/main" val="291312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1361" y="247650"/>
            <a:ext cx="9537870" cy="1485900"/>
          </a:xfrm>
        </p:spPr>
        <p:txBody>
          <a:bodyPr>
            <a:normAutofit fontScale="90000"/>
          </a:bodyPr>
          <a:lstStyle/>
          <a:p>
            <a:pPr algn="ctr"/>
            <a:r>
              <a:rPr lang="en-US" b="1" u="sng" dirty="0">
                <a:solidFill>
                  <a:schemeClr val="accent4">
                    <a:lumMod val="75000"/>
                  </a:schemeClr>
                </a:solidFill>
              </a:rPr>
              <a:t>Populism</a:t>
            </a:r>
            <a:br>
              <a:rPr lang="en-US" dirty="0">
                <a:solidFill>
                  <a:schemeClr val="accent1"/>
                </a:solidFill>
              </a:rPr>
            </a:br>
            <a:r>
              <a:rPr lang="en-US" dirty="0">
                <a:solidFill>
                  <a:schemeClr val="accent4">
                    <a:lumMod val="75000"/>
                  </a:schemeClr>
                </a:solidFill>
              </a:rPr>
              <a:t>"</a:t>
            </a:r>
            <a:r>
              <a:rPr lang="en-US" sz="3600" dirty="0">
                <a:solidFill>
                  <a:schemeClr val="accent4">
                    <a:lumMod val="75000"/>
                  </a:schemeClr>
                </a:solidFill>
              </a:rPr>
              <a:t>The </a:t>
            </a:r>
            <a:r>
              <a:rPr lang="en-US" sz="3600" i="1" dirty="0">
                <a:solidFill>
                  <a:schemeClr val="accent4">
                    <a:lumMod val="75000"/>
                  </a:schemeClr>
                </a:solidFill>
              </a:rPr>
              <a:t>common</a:t>
            </a:r>
            <a:r>
              <a:rPr lang="en-US" sz="3600" dirty="0">
                <a:solidFill>
                  <a:schemeClr val="accent4">
                    <a:lumMod val="75000"/>
                  </a:schemeClr>
                </a:solidFill>
              </a:rPr>
              <a:t> sense of the majority is right</a:t>
            </a:r>
            <a:r>
              <a:rPr lang="en-US" dirty="0">
                <a:solidFill>
                  <a:schemeClr val="accent4">
                    <a:lumMod val="75000"/>
                  </a:schemeClr>
                </a:solidFill>
              </a:rPr>
              <a:t>”</a:t>
            </a:r>
            <a:br>
              <a:rPr lang="en-US" dirty="0">
                <a:solidFill>
                  <a:schemeClr val="accent4">
                    <a:lumMod val="75000"/>
                  </a:schemeClr>
                </a:solidFill>
              </a:rPr>
            </a:br>
            <a:r>
              <a:rPr lang="en-US" sz="3100" u="sng" dirty="0">
                <a:solidFill>
                  <a:schemeClr val="accent4">
                    <a:lumMod val="75000"/>
                  </a:schemeClr>
                </a:solidFill>
              </a:rPr>
              <a:t>(Democratization)</a:t>
            </a:r>
            <a:endParaRPr lang="en-US" b="1" dirty="0">
              <a:solidFill>
                <a:schemeClr val="accent4">
                  <a:lumMod val="75000"/>
                </a:schemeClr>
              </a:solidFill>
            </a:endParaRPr>
          </a:p>
        </p:txBody>
      </p:sp>
      <p:sp>
        <p:nvSpPr>
          <p:cNvPr id="3" name="Content Placeholder 2"/>
          <p:cNvSpPr>
            <a:spLocks noGrp="1"/>
          </p:cNvSpPr>
          <p:nvPr>
            <p:ph idx="1"/>
          </p:nvPr>
        </p:nvSpPr>
        <p:spPr>
          <a:xfrm>
            <a:off x="3363864" y="2286000"/>
            <a:ext cx="7705164" cy="4572000"/>
          </a:xfrm>
        </p:spPr>
        <p:txBody>
          <a:bodyPr>
            <a:normAutofit/>
          </a:bodyPr>
          <a:lstStyle/>
          <a:p>
            <a:pPr marL="0" indent="0">
              <a:buNone/>
            </a:pPr>
            <a:r>
              <a:rPr lang="en-US" sz="2800" dirty="0"/>
              <a:t>In America the principal mediator of God's voice has not been state, church, council, confession, ethnic group, university college or seminary; it has been quite simply, the people... the impulse to rework Christianity into forms that were unmistakably popular... and democratic in at least three respects: it was audience centered, intellectually open to all, and organizationally pluralistic and innovative.  </a:t>
            </a:r>
          </a:p>
          <a:p>
            <a:pPr marL="987552" lvl="2" indent="0">
              <a:buNone/>
            </a:pPr>
            <a:r>
              <a:rPr lang="en-US" sz="2400" dirty="0"/>
              <a:t>Nathan Hatch, </a:t>
            </a:r>
          </a:p>
          <a:p>
            <a:pPr marL="987552" lvl="2" indent="0">
              <a:buNone/>
            </a:pPr>
            <a:r>
              <a:rPr lang="en-US" sz="2400" dirty="0"/>
              <a:t>"Evangelicalism as a Democratic Movement</a:t>
            </a:r>
            <a:r>
              <a:rPr lang="en-US" sz="1600" dirty="0"/>
              <a:t>"</a:t>
            </a:r>
            <a:endParaRPr lang="en-US" dirty="0"/>
          </a:p>
        </p:txBody>
      </p:sp>
    </p:spTree>
    <p:extLst>
      <p:ext uri="{BB962C8B-B14F-4D97-AF65-F5344CB8AC3E}">
        <p14:creationId xmlns:p14="http://schemas.microsoft.com/office/powerpoint/2010/main" val="109768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3864" y="685800"/>
            <a:ext cx="9156382" cy="1485900"/>
          </a:xfrm>
        </p:spPr>
        <p:txBody>
          <a:bodyPr>
            <a:normAutofit fontScale="90000"/>
          </a:bodyPr>
          <a:lstStyle/>
          <a:p>
            <a:pPr algn="ctr"/>
            <a:r>
              <a:rPr lang="en-US" b="1" u="sng" dirty="0">
                <a:solidFill>
                  <a:schemeClr val="accent4">
                    <a:lumMod val="75000"/>
                  </a:schemeClr>
                </a:solidFill>
              </a:rPr>
              <a:t>Populism</a:t>
            </a:r>
            <a:br>
              <a:rPr lang="en-US" dirty="0">
                <a:solidFill>
                  <a:schemeClr val="accent4">
                    <a:lumMod val="75000"/>
                  </a:schemeClr>
                </a:solidFill>
              </a:rPr>
            </a:br>
            <a:r>
              <a:rPr lang="en-US" sz="3600" dirty="0">
                <a:solidFill>
                  <a:schemeClr val="accent4">
                    <a:lumMod val="75000"/>
                  </a:schemeClr>
                </a:solidFill>
              </a:rPr>
              <a:t>"The </a:t>
            </a:r>
            <a:r>
              <a:rPr lang="en-US" sz="3600" i="1" dirty="0">
                <a:solidFill>
                  <a:schemeClr val="accent4">
                    <a:lumMod val="75000"/>
                  </a:schemeClr>
                </a:solidFill>
              </a:rPr>
              <a:t>common</a:t>
            </a:r>
            <a:r>
              <a:rPr lang="en-US" sz="3600" dirty="0">
                <a:solidFill>
                  <a:schemeClr val="accent4">
                    <a:lumMod val="75000"/>
                  </a:schemeClr>
                </a:solidFill>
              </a:rPr>
              <a:t> sense of the majority is right”</a:t>
            </a:r>
            <a:br>
              <a:rPr lang="en-US" sz="3600" dirty="0">
                <a:solidFill>
                  <a:schemeClr val="accent4">
                    <a:lumMod val="75000"/>
                  </a:schemeClr>
                </a:solidFill>
              </a:rPr>
            </a:br>
            <a:r>
              <a:rPr lang="en-US" sz="3600" u="sng" dirty="0">
                <a:solidFill>
                  <a:schemeClr val="accent4">
                    <a:lumMod val="75000"/>
                  </a:schemeClr>
                </a:solidFill>
              </a:rPr>
              <a:t>(Democratization)</a:t>
            </a:r>
            <a:br>
              <a:rPr lang="en-US" sz="4000" b="1" dirty="0">
                <a:ln w="1905"/>
                <a:solidFill>
                  <a:schemeClr val="accent4">
                    <a:lumMod val="75000"/>
                  </a:schemeClr>
                </a:solidFill>
                <a:effectLst>
                  <a:innerShdw blurRad="69850" dist="43180" dir="5400000">
                    <a:srgbClr val="000000">
                      <a:alpha val="65000"/>
                    </a:srgbClr>
                  </a:innerShdw>
                </a:effectLst>
              </a:rPr>
            </a:br>
            <a:r>
              <a:rPr lang="en-US" b="1" dirty="0"/>
              <a:t> </a:t>
            </a:r>
          </a:p>
        </p:txBody>
      </p:sp>
      <p:sp>
        <p:nvSpPr>
          <p:cNvPr id="3" name="Content Placeholder 2"/>
          <p:cNvSpPr>
            <a:spLocks noGrp="1"/>
          </p:cNvSpPr>
          <p:nvPr>
            <p:ph idx="1"/>
          </p:nvPr>
        </p:nvSpPr>
        <p:spPr>
          <a:xfrm>
            <a:off x="3363864" y="2286000"/>
            <a:ext cx="7705164" cy="4572000"/>
          </a:xfrm>
        </p:spPr>
        <p:txBody>
          <a:bodyPr>
            <a:normAutofit fontScale="25000" lnSpcReduction="20000"/>
          </a:bodyPr>
          <a:lstStyle/>
          <a:p>
            <a:pPr marL="0" indent="0">
              <a:buNone/>
            </a:pPr>
            <a:r>
              <a:rPr lang="en-US" sz="8600" b="1" u="sng" dirty="0"/>
              <a:t>Compare:</a:t>
            </a:r>
            <a:br>
              <a:rPr lang="en-US" sz="8600" b="1" u="sng" dirty="0"/>
            </a:br>
            <a:endParaRPr lang="en-US" sz="8600" b="1" u="sng" dirty="0"/>
          </a:p>
          <a:p>
            <a:r>
              <a:rPr lang="en-US" sz="8600" b="1" dirty="0"/>
              <a:t>Matt. 7:13</a:t>
            </a:r>
            <a:r>
              <a:rPr lang="en-US" sz="8600" dirty="0"/>
              <a:t>  “Enter through the narrow gate; for the gate is wide and the road is easy that leads to destruction, and there are many who take it.  14 For the gate is narrow and the road is hard that leads to life, and there are </a:t>
            </a:r>
            <a:r>
              <a:rPr lang="en-US" sz="8600" b="1" dirty="0"/>
              <a:t>few</a:t>
            </a:r>
            <a:r>
              <a:rPr lang="en-US" sz="8600" dirty="0"/>
              <a:t> who find it. </a:t>
            </a:r>
          </a:p>
          <a:p>
            <a:r>
              <a:rPr lang="en-US" sz="8600" b="1" dirty="0"/>
              <a:t>Matt. 22:14</a:t>
            </a:r>
            <a:r>
              <a:rPr lang="en-US" sz="8600" dirty="0"/>
              <a:t> For many are called, but </a:t>
            </a:r>
            <a:r>
              <a:rPr lang="en-US" sz="8600" b="1" dirty="0"/>
              <a:t>few</a:t>
            </a:r>
            <a:r>
              <a:rPr lang="en-US" sz="8600" dirty="0"/>
              <a:t> are chosen.</a:t>
            </a:r>
          </a:p>
          <a:p>
            <a:r>
              <a:rPr lang="en-US" sz="8600" b="1" dirty="0">
                <a:solidFill>
                  <a:schemeClr val="tx1">
                    <a:lumMod val="95000"/>
                    <a:lumOff val="5000"/>
                  </a:schemeClr>
                </a:solidFill>
              </a:rPr>
              <a:t>Rom. 9:27 </a:t>
            </a:r>
            <a:r>
              <a:rPr lang="en-US" sz="8600" dirty="0">
                <a:solidFill>
                  <a:schemeClr val="tx1">
                    <a:lumMod val="95000"/>
                    <a:lumOff val="5000"/>
                  </a:schemeClr>
                </a:solidFill>
              </a:rPr>
              <a:t>  And Isaiah cries out concerning Israel: </a:t>
            </a:r>
            <a:r>
              <a:rPr lang="en-US" sz="8600" i="1" dirty="0">
                <a:solidFill>
                  <a:schemeClr val="tx1">
                    <a:lumMod val="95000"/>
                    <a:lumOff val="5000"/>
                  </a:schemeClr>
                </a:solidFill>
              </a:rPr>
              <a:t> </a:t>
            </a:r>
            <a:r>
              <a:rPr lang="en-US" sz="8600" dirty="0">
                <a:solidFill>
                  <a:schemeClr val="tx1">
                    <a:lumMod val="95000"/>
                    <a:lumOff val="5000"/>
                  </a:schemeClr>
                </a:solidFill>
              </a:rPr>
              <a:t>“Though the number of the sons of Israel</a:t>
            </a:r>
            <a:r>
              <a:rPr lang="en-US" sz="8600" i="1" dirty="0">
                <a:solidFill>
                  <a:schemeClr val="tx1">
                    <a:lumMod val="95000"/>
                    <a:lumOff val="5000"/>
                  </a:schemeClr>
                </a:solidFill>
              </a:rPr>
              <a:t> </a:t>
            </a:r>
            <a:r>
              <a:rPr lang="en-US" sz="8600" dirty="0">
                <a:solidFill>
                  <a:schemeClr val="tx1">
                    <a:lumMod val="95000"/>
                    <a:lumOff val="5000"/>
                  </a:schemeClr>
                </a:solidFill>
              </a:rPr>
              <a:t> be as the sand of the sea, </a:t>
            </a:r>
            <a:r>
              <a:rPr lang="en-US" sz="8600" i="1" dirty="0">
                <a:solidFill>
                  <a:schemeClr val="tx1">
                    <a:lumMod val="95000"/>
                    <a:lumOff val="5000"/>
                  </a:schemeClr>
                </a:solidFill>
              </a:rPr>
              <a:t> </a:t>
            </a:r>
            <a:r>
              <a:rPr lang="en-US" sz="8600" dirty="0">
                <a:solidFill>
                  <a:schemeClr val="tx1">
                    <a:lumMod val="95000"/>
                    <a:lumOff val="5000"/>
                  </a:schemeClr>
                </a:solidFill>
              </a:rPr>
              <a:t>only a </a:t>
            </a:r>
            <a:r>
              <a:rPr lang="en-US" sz="8600" b="1" dirty="0">
                <a:solidFill>
                  <a:schemeClr val="tx1">
                    <a:lumMod val="95000"/>
                    <a:lumOff val="5000"/>
                  </a:schemeClr>
                </a:solidFill>
              </a:rPr>
              <a:t>remnant</a:t>
            </a:r>
            <a:r>
              <a:rPr lang="en-US" sz="8600" dirty="0">
                <a:solidFill>
                  <a:schemeClr val="tx1">
                    <a:lumMod val="95000"/>
                    <a:lumOff val="5000"/>
                  </a:schemeClr>
                </a:solidFill>
              </a:rPr>
              <a:t> of them will be saved,</a:t>
            </a:r>
          </a:p>
          <a:p>
            <a:r>
              <a:rPr lang="en-US" sz="8600" dirty="0"/>
              <a:t>Heb. 11:13   These all died in faith, </a:t>
            </a:r>
            <a:r>
              <a:rPr lang="en-US" sz="8600" i="1" dirty="0"/>
              <a:t> </a:t>
            </a:r>
            <a:r>
              <a:rPr lang="en-US" sz="8600" dirty="0"/>
              <a:t>not having received the things promised, but </a:t>
            </a:r>
            <a:r>
              <a:rPr lang="en-US" sz="8600" i="1" dirty="0"/>
              <a:t> </a:t>
            </a:r>
            <a:r>
              <a:rPr lang="en-US" sz="8600" dirty="0"/>
              <a:t>having seen them and greeted them from afar, and </a:t>
            </a:r>
            <a:r>
              <a:rPr lang="en-US" sz="8600" i="1" dirty="0"/>
              <a:t> </a:t>
            </a:r>
            <a:r>
              <a:rPr lang="en-US" sz="8600" dirty="0"/>
              <a:t>having acknowledged that they were </a:t>
            </a:r>
            <a:r>
              <a:rPr lang="en-US" sz="8600" i="1" dirty="0"/>
              <a:t> </a:t>
            </a:r>
            <a:r>
              <a:rPr lang="en-US" sz="8600" b="1" dirty="0"/>
              <a:t>strangers</a:t>
            </a:r>
            <a:r>
              <a:rPr lang="en-US" sz="8600" dirty="0"/>
              <a:t> and exiles on the earth.</a:t>
            </a:r>
          </a:p>
          <a:p>
            <a:endParaRPr lang="en-US" sz="8600" dirty="0">
              <a:solidFill>
                <a:schemeClr val="tx1">
                  <a:lumMod val="95000"/>
                  <a:lumOff val="5000"/>
                </a:schemeClr>
              </a:solidFill>
            </a:endParaRPr>
          </a:p>
          <a:p>
            <a:endParaRPr lang="en-US" sz="2400" dirty="0"/>
          </a:p>
          <a:p>
            <a:pPr marL="0" indent="0">
              <a:buNone/>
            </a:pPr>
            <a:r>
              <a:rPr lang="en-US" b="1" u="sng" dirty="0"/>
              <a:t> </a:t>
            </a:r>
          </a:p>
        </p:txBody>
      </p:sp>
    </p:spTree>
    <p:extLst>
      <p:ext uri="{BB962C8B-B14F-4D97-AF65-F5344CB8AC3E}">
        <p14:creationId xmlns:p14="http://schemas.microsoft.com/office/powerpoint/2010/main" val="72124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ED58-93BF-2746-BFE3-310469FF0C16}"/>
              </a:ext>
            </a:extLst>
          </p:cNvPr>
          <p:cNvSpPr>
            <a:spLocks noGrp="1"/>
          </p:cNvSpPr>
          <p:nvPr>
            <p:ph type="title"/>
          </p:nvPr>
        </p:nvSpPr>
        <p:spPr>
          <a:xfrm>
            <a:off x="2590140" y="488852"/>
            <a:ext cx="7705164" cy="1485900"/>
          </a:xfrm>
        </p:spPr>
        <p:txBody>
          <a:bodyPr>
            <a:normAutofit fontScale="90000"/>
          </a:bodyPr>
          <a:lstStyle/>
          <a:p>
            <a:pPr algn="ctr"/>
            <a:r>
              <a:rPr lang="en-US" b="1" u="sng" dirty="0">
                <a:solidFill>
                  <a:schemeClr val="accent4">
                    <a:lumMod val="75000"/>
                  </a:schemeClr>
                </a:solidFill>
              </a:rPr>
              <a:t>Anti-Intellectualism</a:t>
            </a:r>
            <a:r>
              <a:rPr lang="en-US" b="1" dirty="0">
                <a:solidFill>
                  <a:schemeClr val="accent4">
                    <a:lumMod val="75000"/>
                  </a:schemeClr>
                </a:solidFill>
              </a:rPr>
              <a:t>: </a:t>
            </a:r>
            <a:br>
              <a:rPr lang="en-US" b="1" dirty="0">
                <a:solidFill>
                  <a:schemeClr val="accent4">
                    <a:lumMod val="75000"/>
                  </a:schemeClr>
                </a:solidFill>
              </a:rPr>
            </a:br>
            <a:r>
              <a:rPr lang="en-US" sz="4000" dirty="0"/>
              <a:t>"</a:t>
            </a:r>
            <a:r>
              <a:rPr lang="en-US" sz="4000" i="1" dirty="0"/>
              <a:t>Less is more</a:t>
            </a:r>
            <a:r>
              <a:rPr lang="en-US" sz="4000" dirty="0"/>
              <a:t>" </a:t>
            </a:r>
            <a:br>
              <a:rPr lang="en-US" dirty="0"/>
            </a:br>
            <a:endParaRPr lang="en-US" dirty="0"/>
          </a:p>
        </p:txBody>
      </p:sp>
      <p:sp>
        <p:nvSpPr>
          <p:cNvPr id="3" name="Content Placeholder 2">
            <a:extLst>
              <a:ext uri="{FF2B5EF4-FFF2-40B4-BE49-F238E27FC236}">
                <a16:creationId xmlns:a16="http://schemas.microsoft.com/office/drawing/2014/main" id="{15E0855D-281B-F345-AFCF-E501546C0F2B}"/>
              </a:ext>
            </a:extLst>
          </p:cNvPr>
          <p:cNvSpPr>
            <a:spLocks noGrp="1"/>
          </p:cNvSpPr>
          <p:nvPr>
            <p:ph idx="1"/>
          </p:nvPr>
        </p:nvSpPr>
        <p:spPr>
          <a:xfrm>
            <a:off x="2590141" y="1974752"/>
            <a:ext cx="9325194" cy="4883248"/>
          </a:xfrm>
        </p:spPr>
        <p:txBody>
          <a:bodyPr>
            <a:normAutofit lnSpcReduction="10000"/>
          </a:bodyPr>
          <a:lstStyle/>
          <a:p>
            <a:pPr marL="0" indent="0">
              <a:buNone/>
            </a:pPr>
            <a:r>
              <a:rPr lang="en-US" sz="2400" i="1" dirty="0"/>
              <a:t>By thus admitting the sovereignty of the audience,,, the new ground rules for theology, opening it to all, meant that the measure of theology would be its acceptability in the marketplace of ideas.  This meant that uncomfortable complexity would be flattened out, that issues would be resolved by a simple choice of alternatives, and that in many cases the fine distinctions from which truth alone can emerge were lost in the din of ideological battle.  	</a:t>
            </a:r>
          </a:p>
          <a:p>
            <a:pPr marL="0" indent="0">
              <a:buNone/>
            </a:pPr>
            <a:r>
              <a:rPr lang="en-US" sz="2400" i="1" dirty="0"/>
              <a:t>[About Alex de </a:t>
            </a:r>
            <a:r>
              <a:rPr lang="en-US" sz="2400" dirty="0"/>
              <a:t>Tocqueville]</a:t>
            </a:r>
            <a:r>
              <a:rPr lang="en-US" sz="2400" i="1" dirty="0"/>
              <a:t>   </a:t>
            </a:r>
          </a:p>
          <a:p>
            <a:pPr marL="0" indent="0">
              <a:buNone/>
            </a:pPr>
            <a:r>
              <a:rPr lang="en-US" sz="2400" i="1" dirty="0"/>
              <a:t>Expecting that great freedom of thought would generate great ideas, he found instead that Americans easily became </a:t>
            </a:r>
            <a:r>
              <a:rPr lang="en-US" sz="2400" dirty="0"/>
              <a:t>"slaves of slogans.  Expecting to find priests, he found politicians."  	</a:t>
            </a:r>
            <a:r>
              <a:rPr lang="en-US" dirty="0"/>
              <a:t>					</a:t>
            </a:r>
          </a:p>
          <a:p>
            <a:pPr marL="0" indent="0" algn="r">
              <a:buNone/>
            </a:pPr>
            <a:r>
              <a:rPr lang="en-US" dirty="0"/>
              <a:t>Nathan Hatch, The Democratization of American Christianity</a:t>
            </a:r>
          </a:p>
          <a:p>
            <a:endParaRPr lang="en-US" dirty="0"/>
          </a:p>
        </p:txBody>
      </p:sp>
    </p:spTree>
    <p:extLst>
      <p:ext uri="{BB962C8B-B14F-4D97-AF65-F5344CB8AC3E}">
        <p14:creationId xmlns:p14="http://schemas.microsoft.com/office/powerpoint/2010/main" val="101797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ED58-93BF-2746-BFE3-310469FF0C16}"/>
              </a:ext>
            </a:extLst>
          </p:cNvPr>
          <p:cNvSpPr>
            <a:spLocks noGrp="1"/>
          </p:cNvSpPr>
          <p:nvPr>
            <p:ph type="title"/>
          </p:nvPr>
        </p:nvSpPr>
        <p:spPr>
          <a:xfrm>
            <a:off x="3363864" y="685800"/>
            <a:ext cx="7705164" cy="1485900"/>
          </a:xfrm>
        </p:spPr>
        <p:txBody>
          <a:bodyPr>
            <a:normAutofit/>
          </a:bodyPr>
          <a:lstStyle/>
          <a:p>
            <a:pPr algn="ctr"/>
            <a:r>
              <a:rPr lang="en-US" b="1" u="sng" dirty="0">
                <a:solidFill>
                  <a:schemeClr val="accent4">
                    <a:lumMod val="75000"/>
                  </a:schemeClr>
                </a:solidFill>
              </a:rPr>
              <a:t>Anti-Intellectualism</a:t>
            </a:r>
            <a:r>
              <a:rPr lang="en-US" b="1" dirty="0">
                <a:solidFill>
                  <a:schemeClr val="accent4">
                    <a:lumMod val="75000"/>
                  </a:schemeClr>
                </a:solidFill>
              </a:rPr>
              <a:t>: </a:t>
            </a:r>
            <a:br>
              <a:rPr lang="en-US" b="1" dirty="0">
                <a:solidFill>
                  <a:schemeClr val="accent4">
                    <a:lumMod val="75000"/>
                  </a:schemeClr>
                </a:solidFill>
              </a:rPr>
            </a:br>
            <a:r>
              <a:rPr lang="en-US" sz="4000" dirty="0"/>
              <a:t>"</a:t>
            </a:r>
            <a:r>
              <a:rPr lang="en-US" sz="4000" i="1" dirty="0"/>
              <a:t>Less is more</a:t>
            </a:r>
            <a:r>
              <a:rPr lang="en-US" sz="4000" dirty="0"/>
              <a:t>"</a:t>
            </a:r>
            <a:endParaRPr lang="en-US" dirty="0"/>
          </a:p>
        </p:txBody>
      </p:sp>
      <p:sp>
        <p:nvSpPr>
          <p:cNvPr id="3" name="Content Placeholder 2">
            <a:extLst>
              <a:ext uri="{FF2B5EF4-FFF2-40B4-BE49-F238E27FC236}">
                <a16:creationId xmlns:a16="http://schemas.microsoft.com/office/drawing/2014/main" id="{15E0855D-281B-F345-AFCF-E501546C0F2B}"/>
              </a:ext>
            </a:extLst>
          </p:cNvPr>
          <p:cNvSpPr>
            <a:spLocks noGrp="1"/>
          </p:cNvSpPr>
          <p:nvPr>
            <p:ph idx="1"/>
          </p:nvPr>
        </p:nvSpPr>
        <p:spPr>
          <a:xfrm>
            <a:off x="2757268" y="2171700"/>
            <a:ext cx="8935622" cy="4686300"/>
          </a:xfrm>
        </p:spPr>
        <p:txBody>
          <a:bodyPr>
            <a:normAutofit fontScale="92500"/>
          </a:bodyPr>
          <a:lstStyle/>
          <a:p>
            <a:pPr marL="0" indent="0">
              <a:buNone/>
            </a:pPr>
            <a:r>
              <a:rPr lang="en-US" sz="2800" b="1" u="sng" dirty="0"/>
              <a:t>Compare</a:t>
            </a:r>
            <a:r>
              <a:rPr lang="en-US" sz="2800" b="1" dirty="0"/>
              <a:t>: </a:t>
            </a:r>
          </a:p>
          <a:p>
            <a:pPr lvl="1"/>
            <a:r>
              <a:rPr lang="en-US" sz="2400" b="1" dirty="0"/>
              <a:t>Rom. 12:2 </a:t>
            </a:r>
            <a:r>
              <a:rPr lang="en-US" sz="2400" dirty="0"/>
              <a:t>Do not be conformed to this world, but be transformed by the renewing of your minds, so that you may discern what is the will of God--what is good and acceptable and perfect. </a:t>
            </a:r>
          </a:p>
          <a:p>
            <a:pPr lvl="1"/>
            <a:r>
              <a:rPr lang="en-US" sz="2400" b="1" dirty="0"/>
              <a:t>2Cor. 10:5</a:t>
            </a:r>
            <a:r>
              <a:rPr lang="en-US" sz="2400" dirty="0"/>
              <a:t> Casting down imaginations, and every high thing that </a:t>
            </a:r>
            <a:r>
              <a:rPr lang="en-US" sz="2400" dirty="0" err="1"/>
              <a:t>exalteth</a:t>
            </a:r>
            <a:r>
              <a:rPr lang="en-US" sz="2400" dirty="0"/>
              <a:t> itself against the knowledge of God, and bringing into captivity every thought to the obedience of Christ; </a:t>
            </a:r>
          </a:p>
          <a:p>
            <a:pPr lvl="1"/>
            <a:r>
              <a:rPr lang="en-US" sz="2400" b="1" dirty="0"/>
              <a:t>1Tim. 1:7 </a:t>
            </a:r>
            <a:r>
              <a:rPr lang="en-US" sz="2400" dirty="0"/>
              <a:t>desiring to be teachers of the law</a:t>
            </a:r>
            <a:r>
              <a:rPr lang="en-US" sz="2400" b="1" dirty="0"/>
              <a:t> </a:t>
            </a:r>
            <a:r>
              <a:rPr lang="en-US" sz="2400" dirty="0"/>
              <a:t>without understanding either what they are saying or the things about which they make confident assertions… 4:1 Now the Spirit expressly says that in later times some will depart from the faith by devoting themselves to deceitful spirits and teachings. </a:t>
            </a:r>
          </a:p>
          <a:p>
            <a:endParaRPr lang="en-US" dirty="0"/>
          </a:p>
          <a:p>
            <a:pPr marL="0" indent="0">
              <a:buNone/>
            </a:pPr>
            <a:endParaRPr lang="en-US" dirty="0"/>
          </a:p>
        </p:txBody>
      </p:sp>
    </p:spTree>
    <p:extLst>
      <p:ext uri="{BB962C8B-B14F-4D97-AF65-F5344CB8AC3E}">
        <p14:creationId xmlns:p14="http://schemas.microsoft.com/office/powerpoint/2010/main" val="408859679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3726</Words>
  <Application>Microsoft Macintosh PowerPoint</Application>
  <PresentationFormat>Widescreen</PresentationFormat>
  <Paragraphs>201</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Avenir Next Condensed</vt:lpstr>
      <vt:lpstr>Calibri</vt:lpstr>
      <vt:lpstr>Cochin</vt:lpstr>
      <vt:lpstr>Franklin Gothic Book</vt:lpstr>
      <vt:lpstr>Trebuchet MS</vt:lpstr>
      <vt:lpstr>Crop</vt:lpstr>
      <vt:lpstr> Bible Interpretation</vt:lpstr>
      <vt:lpstr>A Growing Crisis  In Biblical Authority</vt:lpstr>
      <vt:lpstr> </vt:lpstr>
      <vt:lpstr> Individualism:  "It's all a matter of one’s own own, private, Interpretation”’</vt:lpstr>
      <vt:lpstr>Individualism:  "It's all a matter of one’s own own, private, Interpretation”’</vt:lpstr>
      <vt:lpstr>Populism "The common sense of the majority is right” (Democratization)</vt:lpstr>
      <vt:lpstr>Populism "The common sense of the majority is right” (Democratization)  </vt:lpstr>
      <vt:lpstr>Anti-Intellectualism:  "Less is more"  </vt:lpstr>
      <vt:lpstr>Anti-Intellectualism:  "Less is more"</vt:lpstr>
      <vt:lpstr>The Sum Effect of it all? </vt:lpstr>
      <vt:lpstr>Two Common Confusions In Bible Interpretation:   </vt:lpstr>
      <vt:lpstr>Revelation vs. Illumination</vt:lpstr>
      <vt:lpstr>The Role of Holy Spirit In Interpreting Scripture</vt:lpstr>
      <vt:lpstr>    </vt:lpstr>
      <vt:lpstr>Revelation vs. Illumination</vt:lpstr>
      <vt:lpstr>Summary Role of the Holy Spirit: </vt:lpstr>
      <vt:lpstr>The Role of Holy Spirit In Interpreting Scripture  </vt:lpstr>
      <vt:lpstr>    </vt:lpstr>
      <vt:lpstr>  </vt:lpstr>
      <vt:lpstr>The Role of the Church In Interpretation </vt:lpstr>
      <vt:lpstr>What The Church Does and Doesn’t Do In Interpretation </vt:lpstr>
      <vt:lpstr>A Comparison of Westminster and Trent (1545-63) on ecclesiastical tradition:   </vt:lpstr>
      <vt:lpstr>PowerPoint Presentation</vt:lpstr>
      <vt:lpstr>PowerPoint Presentation</vt:lpstr>
      <vt:lpstr>PowerPoint Presentation</vt:lpstr>
      <vt:lpstr>  </vt:lpstr>
      <vt:lpstr>  </vt:lpstr>
      <vt:lpstr>The Role of the Multi-Generational/Cultural Church In Interpreting Scripture</vt:lpstr>
      <vt:lpstr>An Amazing Ignorance, if not Arrogance, in Bible Interpretation  Illustrated </vt:lpstr>
      <vt:lpstr>The Use of Creeds In  Interpretation </vt:lpstr>
      <vt:lpstr>Ecumenical Creeds</vt:lpstr>
      <vt:lpstr>Reformed Confessions</vt:lpstr>
      <vt:lpstr>The Ultimate Goal of Confessionalism:          To Preserve the Apostolic Faith for the sake of believing it! </vt:lpstr>
      <vt:lpstr>The Infallible Rule of Biblical  Interpretation:  Scripture Interpreting Scripture </vt:lpstr>
      <vt:lpstr>PowerPoint Presentation</vt:lpstr>
      <vt:lpstr>The Role of Scripture  in Interpreting Scripture </vt:lpstr>
      <vt:lpstr>Advantages of Covenantal (Redemptive-Historical) Method: The Preservation of Objectifying Grace!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Bible Interpretation</dc:title>
  <dc:creator>Christ Presbyterian Church</dc:creator>
  <cp:lastModifiedBy>Christ Presbyterian Church</cp:lastModifiedBy>
  <cp:revision>12</cp:revision>
  <dcterms:created xsi:type="dcterms:W3CDTF">2019-10-08T22:39:12Z</dcterms:created>
  <dcterms:modified xsi:type="dcterms:W3CDTF">2019-10-09T13:25:00Z</dcterms:modified>
</cp:coreProperties>
</file>